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9"/>
  </p:notesMasterIdLst>
  <p:sldIdLst>
    <p:sldId id="1056" r:id="rId4"/>
    <p:sldId id="1057" r:id="rId5"/>
    <p:sldId id="1058" r:id="rId6"/>
    <p:sldId id="1059" r:id="rId7"/>
    <p:sldId id="300" r:id="rId8"/>
    <p:sldId id="1060" r:id="rId9"/>
    <p:sldId id="1061" r:id="rId10"/>
    <p:sldId id="302" r:id="rId11"/>
    <p:sldId id="1062" r:id="rId12"/>
    <p:sldId id="1063" r:id="rId13"/>
    <p:sldId id="1064" r:id="rId14"/>
    <p:sldId id="1065" r:id="rId15"/>
    <p:sldId id="1066" r:id="rId16"/>
    <p:sldId id="1067" r:id="rId17"/>
    <p:sldId id="256" r:id="rId18"/>
    <p:sldId id="631" r:id="rId19"/>
    <p:sldId id="633" r:id="rId20"/>
    <p:sldId id="771" r:id="rId21"/>
    <p:sldId id="772" r:id="rId22"/>
    <p:sldId id="770" r:id="rId23"/>
    <p:sldId id="1046" r:id="rId24"/>
    <p:sldId id="824" r:id="rId25"/>
    <p:sldId id="581" r:id="rId26"/>
    <p:sldId id="1049" r:id="rId27"/>
    <p:sldId id="717" r:id="rId28"/>
    <p:sldId id="721" r:id="rId29"/>
    <p:sldId id="726" r:id="rId30"/>
    <p:sldId id="434" r:id="rId31"/>
    <p:sldId id="583" r:id="rId32"/>
    <p:sldId id="1050" r:id="rId33"/>
    <p:sldId id="1051" r:id="rId34"/>
    <p:sldId id="1052" r:id="rId35"/>
    <p:sldId id="1068" r:id="rId36"/>
    <p:sldId id="271" r:id="rId37"/>
    <p:sldId id="1069" r:id="rId38"/>
    <p:sldId id="1070" r:id="rId39"/>
    <p:sldId id="1071" r:id="rId40"/>
    <p:sldId id="1072" r:id="rId41"/>
    <p:sldId id="1073" r:id="rId42"/>
    <p:sldId id="1074" r:id="rId43"/>
    <p:sldId id="1075" r:id="rId44"/>
    <p:sldId id="1076" r:id="rId45"/>
    <p:sldId id="1077" r:id="rId46"/>
    <p:sldId id="1078" r:id="rId47"/>
    <p:sldId id="1079"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3" autoAdjust="0"/>
    <p:restoredTop sz="94660"/>
  </p:normalViewPr>
  <p:slideViewPr>
    <p:cSldViewPr snapToGrid="0">
      <p:cViewPr varScale="1">
        <p:scale>
          <a:sx n="80" d="100"/>
          <a:sy n="80" d="100"/>
        </p:scale>
        <p:origin x="1330"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EEE90E-7275-45D6-8578-15D800EB3F3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75248C1-836C-443B-81B9-FDB6A74C72A3}">
      <dgm:prSet/>
      <dgm:spPr/>
      <dgm:t>
        <a:bodyPr/>
        <a:lstStyle/>
        <a:p>
          <a:r>
            <a:rPr lang="en-US"/>
            <a:t>bald eagles </a:t>
          </a:r>
        </a:p>
      </dgm:t>
    </dgm:pt>
    <dgm:pt modelId="{CDEC5B03-8702-462B-843F-644EA3B41E57}" type="parTrans" cxnId="{F1EFBFF4-2169-401E-9887-1E51B0A78A31}">
      <dgm:prSet/>
      <dgm:spPr/>
      <dgm:t>
        <a:bodyPr/>
        <a:lstStyle/>
        <a:p>
          <a:endParaRPr lang="en-US"/>
        </a:p>
      </dgm:t>
    </dgm:pt>
    <dgm:pt modelId="{4A7ACBBA-2CE5-404F-B532-37C0B6FD9632}" type="sibTrans" cxnId="{F1EFBFF4-2169-401E-9887-1E51B0A78A31}">
      <dgm:prSet/>
      <dgm:spPr/>
      <dgm:t>
        <a:bodyPr/>
        <a:lstStyle/>
        <a:p>
          <a:endParaRPr lang="en-US"/>
        </a:p>
      </dgm:t>
    </dgm:pt>
    <dgm:pt modelId="{9875E89A-D919-4E05-9760-FA2CD5218184}">
      <dgm:prSet/>
      <dgm:spPr/>
      <dgm:t>
        <a:bodyPr/>
        <a:lstStyle/>
        <a:p>
          <a:r>
            <a:rPr lang="en-US"/>
            <a:t>two dragonfly species (Elusive Clubtail and Russet-tipped Clubtail) that are “Michigan Species of Special Concern”</a:t>
          </a:r>
        </a:p>
      </dgm:t>
    </dgm:pt>
    <dgm:pt modelId="{93C9B247-8FE1-4488-95B2-0210A7BE1268}" type="parTrans" cxnId="{315F15A6-5593-458A-80EA-3726DA1499DA}">
      <dgm:prSet/>
      <dgm:spPr/>
      <dgm:t>
        <a:bodyPr/>
        <a:lstStyle/>
        <a:p>
          <a:endParaRPr lang="en-US"/>
        </a:p>
      </dgm:t>
    </dgm:pt>
    <dgm:pt modelId="{673680B9-7221-40EC-8353-801CE7BF28CA}" type="sibTrans" cxnId="{315F15A6-5593-458A-80EA-3726DA1499DA}">
      <dgm:prSet/>
      <dgm:spPr/>
      <dgm:t>
        <a:bodyPr/>
        <a:lstStyle/>
        <a:p>
          <a:endParaRPr lang="en-US"/>
        </a:p>
      </dgm:t>
    </dgm:pt>
    <dgm:pt modelId="{07A1D967-5E65-460C-80DA-52BC8AB2366B}">
      <dgm:prSet/>
      <dgm:spPr/>
      <dgm:t>
        <a:bodyPr/>
        <a:lstStyle/>
        <a:p>
          <a:r>
            <a:rPr lang="en-US"/>
            <a:t>eastern fox snake – threatened in Michigan </a:t>
          </a:r>
        </a:p>
      </dgm:t>
    </dgm:pt>
    <dgm:pt modelId="{37841FC9-2C55-4117-A4A9-02F8F0ED3C30}" type="parTrans" cxnId="{AFF21C50-E236-4E2F-8BCE-9DB45DD8B77A}">
      <dgm:prSet/>
      <dgm:spPr/>
      <dgm:t>
        <a:bodyPr/>
        <a:lstStyle/>
        <a:p>
          <a:endParaRPr lang="en-US"/>
        </a:p>
      </dgm:t>
    </dgm:pt>
    <dgm:pt modelId="{10A01DD9-C0EF-4269-B228-F93BC9AC5744}" type="sibTrans" cxnId="{AFF21C50-E236-4E2F-8BCE-9DB45DD8B77A}">
      <dgm:prSet/>
      <dgm:spPr/>
      <dgm:t>
        <a:bodyPr/>
        <a:lstStyle/>
        <a:p>
          <a:endParaRPr lang="en-US"/>
        </a:p>
      </dgm:t>
    </dgm:pt>
    <dgm:pt modelId="{75B65DB4-FE76-459A-8BE7-F4781E2CC937}">
      <dgm:prSet/>
      <dgm:spPr/>
      <dgm:t>
        <a:bodyPr/>
        <a:lstStyle/>
        <a:p>
          <a:r>
            <a:rPr lang="en-US"/>
            <a:t>a native Michigan orchid called Oval Ladies’-Tresses that is threatened in Michigan (CC of 9)</a:t>
          </a:r>
        </a:p>
      </dgm:t>
    </dgm:pt>
    <dgm:pt modelId="{2F5B24E4-E608-4037-A764-EE0D1629B1FE}" type="parTrans" cxnId="{1B74DF0F-251E-424F-A3F9-BC130C6D4A13}">
      <dgm:prSet/>
      <dgm:spPr/>
      <dgm:t>
        <a:bodyPr/>
        <a:lstStyle/>
        <a:p>
          <a:endParaRPr lang="en-US"/>
        </a:p>
      </dgm:t>
    </dgm:pt>
    <dgm:pt modelId="{2DA1F04A-647F-45E9-94D6-16E618F7165C}" type="sibTrans" cxnId="{1B74DF0F-251E-424F-A3F9-BC130C6D4A13}">
      <dgm:prSet/>
      <dgm:spPr/>
      <dgm:t>
        <a:bodyPr/>
        <a:lstStyle/>
        <a:p>
          <a:endParaRPr lang="en-US"/>
        </a:p>
      </dgm:t>
    </dgm:pt>
    <dgm:pt modelId="{010E9E9A-FA8E-42F2-AA1C-9D79B7C1BFBC}">
      <dgm:prSet/>
      <dgm:spPr/>
      <dgm:t>
        <a:bodyPr/>
        <a:lstStyle/>
        <a:p>
          <a:r>
            <a:rPr lang="en-US"/>
            <a:t>a rare sedge called the Hairy-Fruited Sedge that is a “special concern” species in Michigan (CC of 8)</a:t>
          </a:r>
        </a:p>
      </dgm:t>
    </dgm:pt>
    <dgm:pt modelId="{D144FFF4-1BBA-4433-AB59-5C1D721B8FB1}" type="parTrans" cxnId="{97C96F0A-6A60-4DE0-BBB9-8581A3E49056}">
      <dgm:prSet/>
      <dgm:spPr/>
      <dgm:t>
        <a:bodyPr/>
        <a:lstStyle/>
        <a:p>
          <a:endParaRPr lang="en-US"/>
        </a:p>
      </dgm:t>
    </dgm:pt>
    <dgm:pt modelId="{DC4A048A-39D9-47D5-B170-D28063BF4A91}" type="sibTrans" cxnId="{97C96F0A-6A60-4DE0-BBB9-8581A3E49056}">
      <dgm:prSet/>
      <dgm:spPr/>
      <dgm:t>
        <a:bodyPr/>
        <a:lstStyle/>
        <a:p>
          <a:endParaRPr lang="en-US"/>
        </a:p>
      </dgm:t>
    </dgm:pt>
    <dgm:pt modelId="{49E3DE46-AB15-4FCF-937E-43C8F26826C9}" type="pres">
      <dgm:prSet presAssocID="{0EEEE90E-7275-45D6-8578-15D800EB3F30}" presName="linear" presStyleCnt="0">
        <dgm:presLayoutVars>
          <dgm:animLvl val="lvl"/>
          <dgm:resizeHandles val="exact"/>
        </dgm:presLayoutVars>
      </dgm:prSet>
      <dgm:spPr/>
    </dgm:pt>
    <dgm:pt modelId="{E9BCF094-ECE3-4474-9BD3-2F330EAB5D7E}" type="pres">
      <dgm:prSet presAssocID="{575248C1-836C-443B-81B9-FDB6A74C72A3}" presName="parentText" presStyleLbl="node1" presStyleIdx="0" presStyleCnt="5">
        <dgm:presLayoutVars>
          <dgm:chMax val="0"/>
          <dgm:bulletEnabled val="1"/>
        </dgm:presLayoutVars>
      </dgm:prSet>
      <dgm:spPr/>
    </dgm:pt>
    <dgm:pt modelId="{B56031FB-4B5B-4019-B634-8045642D407D}" type="pres">
      <dgm:prSet presAssocID="{4A7ACBBA-2CE5-404F-B532-37C0B6FD9632}" presName="spacer" presStyleCnt="0"/>
      <dgm:spPr/>
    </dgm:pt>
    <dgm:pt modelId="{BE3BED7F-6A69-43C3-A1FA-76F022506431}" type="pres">
      <dgm:prSet presAssocID="{9875E89A-D919-4E05-9760-FA2CD5218184}" presName="parentText" presStyleLbl="node1" presStyleIdx="1" presStyleCnt="5">
        <dgm:presLayoutVars>
          <dgm:chMax val="0"/>
          <dgm:bulletEnabled val="1"/>
        </dgm:presLayoutVars>
      </dgm:prSet>
      <dgm:spPr/>
    </dgm:pt>
    <dgm:pt modelId="{9B6B669B-3381-4322-BD9A-A1AC21EE0070}" type="pres">
      <dgm:prSet presAssocID="{673680B9-7221-40EC-8353-801CE7BF28CA}" presName="spacer" presStyleCnt="0"/>
      <dgm:spPr/>
    </dgm:pt>
    <dgm:pt modelId="{69515B7A-C02C-45FE-B47D-459408E85A1E}" type="pres">
      <dgm:prSet presAssocID="{07A1D967-5E65-460C-80DA-52BC8AB2366B}" presName="parentText" presStyleLbl="node1" presStyleIdx="2" presStyleCnt="5">
        <dgm:presLayoutVars>
          <dgm:chMax val="0"/>
          <dgm:bulletEnabled val="1"/>
        </dgm:presLayoutVars>
      </dgm:prSet>
      <dgm:spPr/>
    </dgm:pt>
    <dgm:pt modelId="{5FF084FF-3D81-4B16-86E3-0232DFB475E9}" type="pres">
      <dgm:prSet presAssocID="{10A01DD9-C0EF-4269-B228-F93BC9AC5744}" presName="spacer" presStyleCnt="0"/>
      <dgm:spPr/>
    </dgm:pt>
    <dgm:pt modelId="{B3D2A047-84B0-4BC7-B0C5-5B535689B29F}" type="pres">
      <dgm:prSet presAssocID="{75B65DB4-FE76-459A-8BE7-F4781E2CC937}" presName="parentText" presStyleLbl="node1" presStyleIdx="3" presStyleCnt="5">
        <dgm:presLayoutVars>
          <dgm:chMax val="0"/>
          <dgm:bulletEnabled val="1"/>
        </dgm:presLayoutVars>
      </dgm:prSet>
      <dgm:spPr/>
    </dgm:pt>
    <dgm:pt modelId="{4A8F7147-B913-4C22-8E6E-6CFCD05672C2}" type="pres">
      <dgm:prSet presAssocID="{2DA1F04A-647F-45E9-94D6-16E618F7165C}" presName="spacer" presStyleCnt="0"/>
      <dgm:spPr/>
    </dgm:pt>
    <dgm:pt modelId="{1F4A72C9-8CBB-48A6-A447-76476A7BC1F9}" type="pres">
      <dgm:prSet presAssocID="{010E9E9A-FA8E-42F2-AA1C-9D79B7C1BFBC}" presName="parentText" presStyleLbl="node1" presStyleIdx="4" presStyleCnt="5">
        <dgm:presLayoutVars>
          <dgm:chMax val="0"/>
          <dgm:bulletEnabled val="1"/>
        </dgm:presLayoutVars>
      </dgm:prSet>
      <dgm:spPr/>
    </dgm:pt>
  </dgm:ptLst>
  <dgm:cxnLst>
    <dgm:cxn modelId="{97C96F0A-6A60-4DE0-BBB9-8581A3E49056}" srcId="{0EEEE90E-7275-45D6-8578-15D800EB3F30}" destId="{010E9E9A-FA8E-42F2-AA1C-9D79B7C1BFBC}" srcOrd="4" destOrd="0" parTransId="{D144FFF4-1BBA-4433-AB59-5C1D721B8FB1}" sibTransId="{DC4A048A-39D9-47D5-B170-D28063BF4A91}"/>
    <dgm:cxn modelId="{1B74DF0F-251E-424F-A3F9-BC130C6D4A13}" srcId="{0EEEE90E-7275-45D6-8578-15D800EB3F30}" destId="{75B65DB4-FE76-459A-8BE7-F4781E2CC937}" srcOrd="3" destOrd="0" parTransId="{2F5B24E4-E608-4037-A764-EE0D1629B1FE}" sibTransId="{2DA1F04A-647F-45E9-94D6-16E618F7165C}"/>
    <dgm:cxn modelId="{AEA6921F-C56D-498C-8DCB-94654749F842}" type="presOf" srcId="{010E9E9A-FA8E-42F2-AA1C-9D79B7C1BFBC}" destId="{1F4A72C9-8CBB-48A6-A447-76476A7BC1F9}" srcOrd="0" destOrd="0" presId="urn:microsoft.com/office/officeart/2005/8/layout/vList2"/>
    <dgm:cxn modelId="{AFF21C50-E236-4E2F-8BCE-9DB45DD8B77A}" srcId="{0EEEE90E-7275-45D6-8578-15D800EB3F30}" destId="{07A1D967-5E65-460C-80DA-52BC8AB2366B}" srcOrd="2" destOrd="0" parTransId="{37841FC9-2C55-4117-A4A9-02F8F0ED3C30}" sibTransId="{10A01DD9-C0EF-4269-B228-F93BC9AC5744}"/>
    <dgm:cxn modelId="{315F15A6-5593-458A-80EA-3726DA1499DA}" srcId="{0EEEE90E-7275-45D6-8578-15D800EB3F30}" destId="{9875E89A-D919-4E05-9760-FA2CD5218184}" srcOrd="1" destOrd="0" parTransId="{93C9B247-8FE1-4488-95B2-0210A7BE1268}" sibTransId="{673680B9-7221-40EC-8353-801CE7BF28CA}"/>
    <dgm:cxn modelId="{5B0306C0-C24B-4CFA-AD69-0E309EFDC3A9}" type="presOf" srcId="{9875E89A-D919-4E05-9760-FA2CD5218184}" destId="{BE3BED7F-6A69-43C3-A1FA-76F022506431}" srcOrd="0" destOrd="0" presId="urn:microsoft.com/office/officeart/2005/8/layout/vList2"/>
    <dgm:cxn modelId="{D53F55D9-0085-4905-952A-E25578433644}" type="presOf" srcId="{75B65DB4-FE76-459A-8BE7-F4781E2CC937}" destId="{B3D2A047-84B0-4BC7-B0C5-5B535689B29F}" srcOrd="0" destOrd="0" presId="urn:microsoft.com/office/officeart/2005/8/layout/vList2"/>
    <dgm:cxn modelId="{E86970EF-653B-4F65-91E3-6E6F5B23B79B}" type="presOf" srcId="{07A1D967-5E65-460C-80DA-52BC8AB2366B}" destId="{69515B7A-C02C-45FE-B47D-459408E85A1E}" srcOrd="0" destOrd="0" presId="urn:microsoft.com/office/officeart/2005/8/layout/vList2"/>
    <dgm:cxn modelId="{F1EFBFF4-2169-401E-9887-1E51B0A78A31}" srcId="{0EEEE90E-7275-45D6-8578-15D800EB3F30}" destId="{575248C1-836C-443B-81B9-FDB6A74C72A3}" srcOrd="0" destOrd="0" parTransId="{CDEC5B03-8702-462B-843F-644EA3B41E57}" sibTransId="{4A7ACBBA-2CE5-404F-B532-37C0B6FD9632}"/>
    <dgm:cxn modelId="{AEA210F9-B7D7-4C8D-86DC-12D5E949738F}" type="presOf" srcId="{0EEEE90E-7275-45D6-8578-15D800EB3F30}" destId="{49E3DE46-AB15-4FCF-937E-43C8F26826C9}" srcOrd="0" destOrd="0" presId="urn:microsoft.com/office/officeart/2005/8/layout/vList2"/>
    <dgm:cxn modelId="{45C584FF-B4DE-48D8-AB69-07A968674E2F}" type="presOf" srcId="{575248C1-836C-443B-81B9-FDB6A74C72A3}" destId="{E9BCF094-ECE3-4474-9BD3-2F330EAB5D7E}" srcOrd="0" destOrd="0" presId="urn:microsoft.com/office/officeart/2005/8/layout/vList2"/>
    <dgm:cxn modelId="{6A993865-5F82-4FBD-A7B4-F1A0B48D4BE2}" type="presParOf" srcId="{49E3DE46-AB15-4FCF-937E-43C8F26826C9}" destId="{E9BCF094-ECE3-4474-9BD3-2F330EAB5D7E}" srcOrd="0" destOrd="0" presId="urn:microsoft.com/office/officeart/2005/8/layout/vList2"/>
    <dgm:cxn modelId="{23AE0DAD-59FF-438F-9C99-5428721123C4}" type="presParOf" srcId="{49E3DE46-AB15-4FCF-937E-43C8F26826C9}" destId="{B56031FB-4B5B-4019-B634-8045642D407D}" srcOrd="1" destOrd="0" presId="urn:microsoft.com/office/officeart/2005/8/layout/vList2"/>
    <dgm:cxn modelId="{E52D2EAE-F94A-4BDF-BE05-DDCB016F6E46}" type="presParOf" srcId="{49E3DE46-AB15-4FCF-937E-43C8F26826C9}" destId="{BE3BED7F-6A69-43C3-A1FA-76F022506431}" srcOrd="2" destOrd="0" presId="urn:microsoft.com/office/officeart/2005/8/layout/vList2"/>
    <dgm:cxn modelId="{58D85248-ADC3-4DA3-90D4-44DD628D8F31}" type="presParOf" srcId="{49E3DE46-AB15-4FCF-937E-43C8F26826C9}" destId="{9B6B669B-3381-4322-BD9A-A1AC21EE0070}" srcOrd="3" destOrd="0" presId="urn:microsoft.com/office/officeart/2005/8/layout/vList2"/>
    <dgm:cxn modelId="{E2CF86D1-294F-4E55-B25F-5E08DA965025}" type="presParOf" srcId="{49E3DE46-AB15-4FCF-937E-43C8F26826C9}" destId="{69515B7A-C02C-45FE-B47D-459408E85A1E}" srcOrd="4" destOrd="0" presId="urn:microsoft.com/office/officeart/2005/8/layout/vList2"/>
    <dgm:cxn modelId="{A4FD0E04-CCBD-49AC-A95C-1CCF6720CAB5}" type="presParOf" srcId="{49E3DE46-AB15-4FCF-937E-43C8F26826C9}" destId="{5FF084FF-3D81-4B16-86E3-0232DFB475E9}" srcOrd="5" destOrd="0" presId="urn:microsoft.com/office/officeart/2005/8/layout/vList2"/>
    <dgm:cxn modelId="{17733646-7706-4BE7-B265-3E187CAF1310}" type="presParOf" srcId="{49E3DE46-AB15-4FCF-937E-43C8F26826C9}" destId="{B3D2A047-84B0-4BC7-B0C5-5B535689B29F}" srcOrd="6" destOrd="0" presId="urn:microsoft.com/office/officeart/2005/8/layout/vList2"/>
    <dgm:cxn modelId="{3340E725-B1F6-4B9C-B5EE-9A79449FB184}" type="presParOf" srcId="{49E3DE46-AB15-4FCF-937E-43C8F26826C9}" destId="{4A8F7147-B913-4C22-8E6E-6CFCD05672C2}" srcOrd="7" destOrd="0" presId="urn:microsoft.com/office/officeart/2005/8/layout/vList2"/>
    <dgm:cxn modelId="{E4E4FC84-8F9E-43CD-B66C-7B59D73DE43E}" type="presParOf" srcId="{49E3DE46-AB15-4FCF-937E-43C8F26826C9}" destId="{1F4A72C9-8CBB-48A6-A447-76476A7BC1F9}"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CF094-ECE3-4474-9BD3-2F330EAB5D7E}">
      <dsp:nvSpPr>
        <dsp:cNvPr id="0" name=""/>
        <dsp:cNvSpPr/>
      </dsp:nvSpPr>
      <dsp:spPr>
        <a:xfrm>
          <a:off x="0" y="123222"/>
          <a:ext cx="4005263"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bald eagles </a:t>
          </a:r>
        </a:p>
      </dsp:txBody>
      <dsp:txXfrm>
        <a:off x="40614" y="163836"/>
        <a:ext cx="3924035" cy="750751"/>
      </dsp:txXfrm>
    </dsp:sp>
    <dsp:sp modelId="{BE3BED7F-6A69-43C3-A1FA-76F022506431}">
      <dsp:nvSpPr>
        <dsp:cNvPr id="0" name=""/>
        <dsp:cNvSpPr/>
      </dsp:nvSpPr>
      <dsp:spPr>
        <a:xfrm>
          <a:off x="0" y="998402"/>
          <a:ext cx="4005263"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two dragonfly species (Elusive Clubtail and Russet-tipped Clubtail) that are “Michigan Species of Special Concern”</a:t>
          </a:r>
        </a:p>
      </dsp:txBody>
      <dsp:txXfrm>
        <a:off x="40614" y="1039016"/>
        <a:ext cx="3924035" cy="750751"/>
      </dsp:txXfrm>
    </dsp:sp>
    <dsp:sp modelId="{69515B7A-C02C-45FE-B47D-459408E85A1E}">
      <dsp:nvSpPr>
        <dsp:cNvPr id="0" name=""/>
        <dsp:cNvSpPr/>
      </dsp:nvSpPr>
      <dsp:spPr>
        <a:xfrm>
          <a:off x="0" y="1873582"/>
          <a:ext cx="4005263"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eastern fox snake – threatened in Michigan </a:t>
          </a:r>
        </a:p>
      </dsp:txBody>
      <dsp:txXfrm>
        <a:off x="40614" y="1914196"/>
        <a:ext cx="3924035" cy="750751"/>
      </dsp:txXfrm>
    </dsp:sp>
    <dsp:sp modelId="{B3D2A047-84B0-4BC7-B0C5-5B535689B29F}">
      <dsp:nvSpPr>
        <dsp:cNvPr id="0" name=""/>
        <dsp:cNvSpPr/>
      </dsp:nvSpPr>
      <dsp:spPr>
        <a:xfrm>
          <a:off x="0" y="2748761"/>
          <a:ext cx="4005263"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 native Michigan orchid called Oval Ladies’-Tresses that is threatened in Michigan (CC of 9)</a:t>
          </a:r>
        </a:p>
      </dsp:txBody>
      <dsp:txXfrm>
        <a:off x="40614" y="2789375"/>
        <a:ext cx="3924035" cy="750751"/>
      </dsp:txXfrm>
    </dsp:sp>
    <dsp:sp modelId="{1F4A72C9-8CBB-48A6-A447-76476A7BC1F9}">
      <dsp:nvSpPr>
        <dsp:cNvPr id="0" name=""/>
        <dsp:cNvSpPr/>
      </dsp:nvSpPr>
      <dsp:spPr>
        <a:xfrm>
          <a:off x="0" y="3623941"/>
          <a:ext cx="4005263" cy="831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 rare sedge called the Hairy-Fruited Sedge that is a “special concern” species in Michigan (CC of 8)</a:t>
          </a:r>
        </a:p>
      </dsp:txBody>
      <dsp:txXfrm>
        <a:off x="40614" y="3664555"/>
        <a:ext cx="3924035" cy="75075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B2BE7FC-833F-43D2-944F-00F8FA46E257}" type="datetimeFigureOut">
              <a:rPr lang="en-US" smtClean="0"/>
              <a:t>1/25/2021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02A9859-25DE-470D-8750-D5A77FF12E46}" type="slidenum">
              <a:rPr lang="en-US" smtClean="0"/>
              <a:t>‹#›</a:t>
            </a:fld>
            <a:endParaRPr lang="en-US"/>
          </a:p>
        </p:txBody>
      </p:sp>
    </p:spTree>
    <p:extLst>
      <p:ext uri="{BB962C8B-B14F-4D97-AF65-F5344CB8AC3E}">
        <p14:creationId xmlns:p14="http://schemas.microsoft.com/office/powerpoint/2010/main" val="1346454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919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 Species Layout:</a:t>
            </a:r>
            <a:r>
              <a:rPr lang="en-US" baseline="0" dirty="0"/>
              <a:t> </a:t>
            </a:r>
            <a:r>
              <a:rPr lang="en-US" dirty="0"/>
              <a:t>Our site elevations ranged between 597’-603’ above sea level. 600’ was the transition</a:t>
            </a:r>
            <a:r>
              <a:rPr lang="en-US" baseline="0" dirty="0"/>
              <a:t> </a:t>
            </a:r>
            <a:r>
              <a:rPr lang="en-US" dirty="0"/>
              <a:t>For general comparison, Detroit’s lowest elevation is 572’ at the Detroit River.</a:t>
            </a:r>
          </a:p>
          <a:p>
            <a:endParaRPr lang="en-US" dirty="0"/>
          </a:p>
          <a:p>
            <a:r>
              <a:rPr lang="en-US" dirty="0"/>
              <a:t>Some of these species</a:t>
            </a:r>
            <a:r>
              <a:rPr lang="en-US" baseline="0" dirty="0"/>
              <a:t> are noted to for their vulnerability in a high emissions scenario. Given this is a natural area, rather than highly urbanized street tree setting, we are hedging our bets.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60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b="1" dirty="0"/>
              <a:t>Climate</a:t>
            </a:r>
            <a:r>
              <a:rPr lang="en-US" b="1" baseline="0" dirty="0"/>
              <a:t> strategies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Engage people</a:t>
            </a:r>
            <a:r>
              <a:rPr lang="en-US" sz="1200" b="0" i="0" u="none" strike="noStrike" kern="1200" baseline="0" dirty="0">
                <a:solidFill>
                  <a:schemeClr val="tx1"/>
                </a:solidFill>
                <a:latin typeface="+mn-lt"/>
                <a:ea typeface="+mn-ea"/>
                <a:cs typeface="+mn-cs"/>
              </a:rPr>
              <a:t> with all aspects of the work we do in community forestry. From collaborating with </a:t>
            </a:r>
            <a:r>
              <a:rPr lang="en-US" sz="1200" b="0" i="0" u="none" strike="noStrike" kern="1200" baseline="0" dirty="0" err="1">
                <a:solidFill>
                  <a:schemeClr val="tx1"/>
                </a:solidFill>
                <a:latin typeface="+mn-lt"/>
                <a:ea typeface="+mn-ea"/>
                <a:cs typeface="+mn-cs"/>
              </a:rPr>
              <a:t>underresourced</a:t>
            </a:r>
            <a:r>
              <a:rPr lang="en-US" sz="1200" b="0" i="0" u="none" strike="noStrike" kern="1200" baseline="0" dirty="0">
                <a:solidFill>
                  <a:schemeClr val="tx1"/>
                </a:solidFill>
                <a:latin typeface="+mn-lt"/>
                <a:ea typeface="+mn-ea"/>
                <a:cs typeface="+mn-cs"/>
              </a:rPr>
              <a:t> community groups to meet their tree planting needs, to identifying neighborhoods with low-canopy cover for resource prioritization, to recruiting volunteers.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Restore and increase tree, forest, and vegetative cover</a:t>
            </a:r>
          </a:p>
          <a:p>
            <a:r>
              <a:rPr lang="en-US" dirty="0"/>
              <a:t>Choosing native tree species</a:t>
            </a:r>
            <a:r>
              <a:rPr lang="en-US" baseline="0" dirty="0"/>
              <a:t>, and those </a:t>
            </a:r>
            <a:r>
              <a:rPr lang="en-US" dirty="0"/>
              <a:t>adapted for flooding</a:t>
            </a:r>
          </a:p>
          <a:p>
            <a:r>
              <a:rPr lang="en-US" dirty="0"/>
              <a:t>And different trees sizes</a:t>
            </a:r>
            <a:r>
              <a:rPr lang="en-US" baseline="0" dirty="0"/>
              <a:t> for age diversity,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97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And</a:t>
            </a:r>
            <a:r>
              <a:rPr lang="en-US" baseline="0" dirty="0"/>
              <a:t> lots of poison ivy</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39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Looking at the bigger picture of reforesting Detroit...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89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C7E27F13-9EA8-4483-B55A-3C1C9787803A}"/>
              </a:ext>
            </a:extLst>
          </p:cNvPr>
          <p:cNvSpPr>
            <a:spLocks noGrp="1" noChangeArrowheads="1"/>
          </p:cNvSpPr>
          <p:nvPr>
            <p:ph type="sldNum" sz="quarter" idx="5"/>
          </p:nvPr>
        </p:nvSpPr>
        <p:spPr>
          <a:noFill/>
        </p:spPr>
        <p:txBody>
          <a:bodyPr/>
          <a:lstStyle>
            <a:lvl1pPr defTabSz="928688">
              <a:defRPr sz="2800">
                <a:solidFill>
                  <a:schemeClr val="tx1"/>
                </a:solidFill>
                <a:latin typeface="Garamond" panose="02020404030301010803" pitchFamily="18" charset="0"/>
              </a:defRPr>
            </a:lvl1pPr>
            <a:lvl2pPr marL="742950" indent="-285750" defTabSz="928688">
              <a:defRPr sz="2800">
                <a:solidFill>
                  <a:schemeClr val="tx1"/>
                </a:solidFill>
                <a:latin typeface="Garamond" panose="02020404030301010803" pitchFamily="18" charset="0"/>
              </a:defRPr>
            </a:lvl2pPr>
            <a:lvl3pPr marL="1143000" indent="-228600" defTabSz="928688">
              <a:defRPr sz="2800">
                <a:solidFill>
                  <a:schemeClr val="tx1"/>
                </a:solidFill>
                <a:latin typeface="Garamond" panose="02020404030301010803" pitchFamily="18" charset="0"/>
              </a:defRPr>
            </a:lvl3pPr>
            <a:lvl4pPr marL="1600200" indent="-228600" defTabSz="928688">
              <a:defRPr sz="2800">
                <a:solidFill>
                  <a:schemeClr val="tx1"/>
                </a:solidFill>
                <a:latin typeface="Garamond" panose="02020404030301010803" pitchFamily="18" charset="0"/>
              </a:defRPr>
            </a:lvl4pPr>
            <a:lvl5pPr marL="2057400" indent="-228600" defTabSz="928688">
              <a:defRPr sz="2800">
                <a:solidFill>
                  <a:schemeClr val="tx1"/>
                </a:solidFill>
                <a:latin typeface="Garamond" panose="02020404030301010803" pitchFamily="18" charset="0"/>
              </a:defRPr>
            </a:lvl5pPr>
            <a:lvl6pPr marL="2514600" indent="-228600" defTabSz="928688" eaLnBrk="0" fontAlgn="base" hangingPunct="0">
              <a:spcBef>
                <a:spcPct val="0"/>
              </a:spcBef>
              <a:spcAft>
                <a:spcPct val="0"/>
              </a:spcAft>
              <a:defRPr sz="2800">
                <a:solidFill>
                  <a:schemeClr val="tx1"/>
                </a:solidFill>
                <a:latin typeface="Garamond" panose="02020404030301010803" pitchFamily="18" charset="0"/>
              </a:defRPr>
            </a:lvl6pPr>
            <a:lvl7pPr marL="2971800" indent="-228600" defTabSz="928688" eaLnBrk="0" fontAlgn="base" hangingPunct="0">
              <a:spcBef>
                <a:spcPct val="0"/>
              </a:spcBef>
              <a:spcAft>
                <a:spcPct val="0"/>
              </a:spcAft>
              <a:defRPr sz="2800">
                <a:solidFill>
                  <a:schemeClr val="tx1"/>
                </a:solidFill>
                <a:latin typeface="Garamond" panose="02020404030301010803" pitchFamily="18" charset="0"/>
              </a:defRPr>
            </a:lvl7pPr>
            <a:lvl8pPr marL="3429000" indent="-228600" defTabSz="928688" eaLnBrk="0" fontAlgn="base" hangingPunct="0">
              <a:spcBef>
                <a:spcPct val="0"/>
              </a:spcBef>
              <a:spcAft>
                <a:spcPct val="0"/>
              </a:spcAft>
              <a:defRPr sz="2800">
                <a:solidFill>
                  <a:schemeClr val="tx1"/>
                </a:solidFill>
                <a:latin typeface="Garamond" panose="02020404030301010803" pitchFamily="18" charset="0"/>
              </a:defRPr>
            </a:lvl8pPr>
            <a:lvl9pPr marL="3886200" indent="-228600" defTabSz="928688" eaLnBrk="0" fontAlgn="base" hangingPunct="0">
              <a:spcBef>
                <a:spcPct val="0"/>
              </a:spcBef>
              <a:spcAft>
                <a:spcPct val="0"/>
              </a:spcAft>
              <a:defRPr sz="2800">
                <a:solidFill>
                  <a:schemeClr val="tx1"/>
                </a:solidFill>
                <a:latin typeface="Garamond" panose="02020404030301010803"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B1E64CB6-88D7-4324-9910-E9AB26D77125}"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688"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971" name="Rectangle 2">
            <a:extLst>
              <a:ext uri="{FF2B5EF4-FFF2-40B4-BE49-F238E27FC236}">
                <a16:creationId xmlns:a16="http://schemas.microsoft.com/office/drawing/2014/main" id="{D9FA3CE1-83DB-48FF-AF0A-05A91E0F547F}"/>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06E49CEC-9BEE-4D2C-9234-992EE57B1667}"/>
              </a:ext>
            </a:extLst>
          </p:cNvPr>
          <p:cNvSpPr>
            <a:spLocks noGrp="1" noChangeArrowheads="1"/>
          </p:cNvSpPr>
          <p:nvPr>
            <p:ph type="body" idx="1"/>
          </p:nvPr>
        </p:nvSpPr>
        <p:spPr>
          <a:noFill/>
        </p:spPr>
        <p:txBody>
          <a:bodyPr/>
          <a:lstStyle/>
          <a:p>
            <a:pPr eaLnBrk="1" hangingPunct="1"/>
            <a:r>
              <a:rPr lang="en-US" altLang="en-US" sz="1400"/>
              <a:t>Eight years ago thousands of people, many in this room, were passionate about saving the last mile of natural shoreline on the U.S. mainland of the Detroit River. Your passion made all the difference in preserving Humbug – that became the key catalyst in establishing the Detroit River International Wildlife Refuge.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BA57D74-E139-447F-BA4D-827A150FA924}"/>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28E8D28A-1F55-4C90-81A2-3E3B363EF193}"/>
              </a:ext>
            </a:extLst>
          </p:cNvPr>
          <p:cNvSpPr>
            <a:spLocks noGrp="1" noChangeArrowheads="1"/>
          </p:cNvSpPr>
          <p:nvPr>
            <p:ph type="body" idx="1"/>
          </p:nvPr>
        </p:nvSpPr>
        <p:spPr>
          <a:noFill/>
        </p:spPr>
        <p:txBody>
          <a:bodyPr/>
          <a:lstStyle/>
          <a:p>
            <a:endParaRPr lang="en-US" altLang="en-US"/>
          </a:p>
        </p:txBody>
      </p:sp>
      <p:sp>
        <p:nvSpPr>
          <p:cNvPr id="86020" name="Slide Number Placeholder 3">
            <a:extLst>
              <a:ext uri="{FF2B5EF4-FFF2-40B4-BE49-F238E27FC236}">
                <a16:creationId xmlns:a16="http://schemas.microsoft.com/office/drawing/2014/main" id="{FA29F8B6-AA00-4762-90E4-E4FB5E108459}"/>
              </a:ext>
            </a:extLst>
          </p:cNvPr>
          <p:cNvSpPr>
            <a:spLocks noGrp="1"/>
          </p:cNvSpPr>
          <p:nvPr>
            <p:ph type="sldNum" sz="quarter" idx="5"/>
          </p:nvPr>
        </p:nvSpPr>
        <p:spPr>
          <a:noFill/>
        </p:spPr>
        <p:txBody>
          <a:bodyPr/>
          <a:lstStyle>
            <a:lvl1pPr defTabSz="928688">
              <a:defRPr sz="2800">
                <a:solidFill>
                  <a:schemeClr val="tx1"/>
                </a:solidFill>
                <a:latin typeface="Garamond" panose="02020404030301010803" pitchFamily="18" charset="0"/>
              </a:defRPr>
            </a:lvl1pPr>
            <a:lvl2pPr marL="742950" indent="-285750" defTabSz="928688">
              <a:defRPr sz="2800">
                <a:solidFill>
                  <a:schemeClr val="tx1"/>
                </a:solidFill>
                <a:latin typeface="Garamond" panose="02020404030301010803" pitchFamily="18" charset="0"/>
              </a:defRPr>
            </a:lvl2pPr>
            <a:lvl3pPr marL="1143000" indent="-228600" defTabSz="928688">
              <a:defRPr sz="2800">
                <a:solidFill>
                  <a:schemeClr val="tx1"/>
                </a:solidFill>
                <a:latin typeface="Garamond" panose="02020404030301010803" pitchFamily="18" charset="0"/>
              </a:defRPr>
            </a:lvl3pPr>
            <a:lvl4pPr marL="1600200" indent="-228600" defTabSz="928688">
              <a:defRPr sz="2800">
                <a:solidFill>
                  <a:schemeClr val="tx1"/>
                </a:solidFill>
                <a:latin typeface="Garamond" panose="02020404030301010803" pitchFamily="18" charset="0"/>
              </a:defRPr>
            </a:lvl4pPr>
            <a:lvl5pPr marL="2057400" indent="-228600" defTabSz="928688">
              <a:defRPr sz="2800">
                <a:solidFill>
                  <a:schemeClr val="tx1"/>
                </a:solidFill>
                <a:latin typeface="Garamond" panose="02020404030301010803" pitchFamily="18" charset="0"/>
              </a:defRPr>
            </a:lvl5pPr>
            <a:lvl6pPr marL="2514600" indent="-228600" defTabSz="928688" eaLnBrk="0" fontAlgn="base" hangingPunct="0">
              <a:spcBef>
                <a:spcPct val="0"/>
              </a:spcBef>
              <a:spcAft>
                <a:spcPct val="0"/>
              </a:spcAft>
              <a:defRPr sz="2800">
                <a:solidFill>
                  <a:schemeClr val="tx1"/>
                </a:solidFill>
                <a:latin typeface="Garamond" panose="02020404030301010803" pitchFamily="18" charset="0"/>
              </a:defRPr>
            </a:lvl6pPr>
            <a:lvl7pPr marL="2971800" indent="-228600" defTabSz="928688" eaLnBrk="0" fontAlgn="base" hangingPunct="0">
              <a:spcBef>
                <a:spcPct val="0"/>
              </a:spcBef>
              <a:spcAft>
                <a:spcPct val="0"/>
              </a:spcAft>
              <a:defRPr sz="2800">
                <a:solidFill>
                  <a:schemeClr val="tx1"/>
                </a:solidFill>
                <a:latin typeface="Garamond" panose="02020404030301010803" pitchFamily="18" charset="0"/>
              </a:defRPr>
            </a:lvl7pPr>
            <a:lvl8pPr marL="3429000" indent="-228600" defTabSz="928688" eaLnBrk="0" fontAlgn="base" hangingPunct="0">
              <a:spcBef>
                <a:spcPct val="0"/>
              </a:spcBef>
              <a:spcAft>
                <a:spcPct val="0"/>
              </a:spcAft>
              <a:defRPr sz="2800">
                <a:solidFill>
                  <a:schemeClr val="tx1"/>
                </a:solidFill>
                <a:latin typeface="Garamond" panose="02020404030301010803" pitchFamily="18" charset="0"/>
              </a:defRPr>
            </a:lvl8pPr>
            <a:lvl9pPr marL="3886200" indent="-228600" defTabSz="928688" eaLnBrk="0" fontAlgn="base" hangingPunct="0">
              <a:spcBef>
                <a:spcPct val="0"/>
              </a:spcBef>
              <a:spcAft>
                <a:spcPct val="0"/>
              </a:spcAft>
              <a:defRPr sz="2800">
                <a:solidFill>
                  <a:schemeClr val="tx1"/>
                </a:solidFill>
                <a:latin typeface="Garamond" panose="02020404030301010803"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6DFF12C4-1821-4477-BC99-E6FFBE4265FB}"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28688"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F3F6DEC6-1375-4505-A3F1-09B99DE26D53}"/>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820A99BA-614B-4C91-8ECE-4ECEA7654638}"/>
              </a:ext>
            </a:extLst>
          </p:cNvPr>
          <p:cNvSpPr>
            <a:spLocks noGrp="1" noChangeArrowheads="1"/>
          </p:cNvSpPr>
          <p:nvPr>
            <p:ph type="body" idx="1"/>
          </p:nvPr>
        </p:nvSpPr>
        <p:spPr>
          <a:noFill/>
        </p:spPr>
        <p:txBody>
          <a:bodyPr/>
          <a:lstStyle/>
          <a:p>
            <a:pPr>
              <a:spcBef>
                <a:spcPct val="0"/>
              </a:spcBef>
            </a:pPr>
            <a:endParaRPr lang="en-US" altLang="en-US"/>
          </a:p>
        </p:txBody>
      </p:sp>
      <p:sp>
        <p:nvSpPr>
          <p:cNvPr id="98308" name="Slide Number Placeholder 3">
            <a:extLst>
              <a:ext uri="{FF2B5EF4-FFF2-40B4-BE49-F238E27FC236}">
                <a16:creationId xmlns:a16="http://schemas.microsoft.com/office/drawing/2014/main" id="{2A47742D-140C-4AAB-A8A9-E67562741EB5}"/>
              </a:ext>
            </a:extLst>
          </p:cNvPr>
          <p:cNvSpPr>
            <a:spLocks noGrp="1"/>
          </p:cNvSpPr>
          <p:nvPr>
            <p:ph type="sldNum" sz="quarter" idx="5"/>
          </p:nvPr>
        </p:nvSpPr>
        <p:spPr>
          <a:noFill/>
        </p:spPr>
        <p:txBody>
          <a:bodyPr/>
          <a:lstStyle>
            <a:lvl1pPr defTabSz="928688">
              <a:defRPr sz="2800">
                <a:solidFill>
                  <a:schemeClr val="tx1"/>
                </a:solidFill>
                <a:latin typeface="Garamond" panose="02020404030301010803" pitchFamily="18" charset="0"/>
              </a:defRPr>
            </a:lvl1pPr>
            <a:lvl2pPr marL="742950" indent="-285750" defTabSz="928688">
              <a:defRPr sz="2800">
                <a:solidFill>
                  <a:schemeClr val="tx1"/>
                </a:solidFill>
                <a:latin typeface="Garamond" panose="02020404030301010803" pitchFamily="18" charset="0"/>
              </a:defRPr>
            </a:lvl2pPr>
            <a:lvl3pPr marL="1143000" indent="-228600" defTabSz="928688">
              <a:defRPr sz="2800">
                <a:solidFill>
                  <a:schemeClr val="tx1"/>
                </a:solidFill>
                <a:latin typeface="Garamond" panose="02020404030301010803" pitchFamily="18" charset="0"/>
              </a:defRPr>
            </a:lvl3pPr>
            <a:lvl4pPr marL="1600200" indent="-228600" defTabSz="928688">
              <a:defRPr sz="2800">
                <a:solidFill>
                  <a:schemeClr val="tx1"/>
                </a:solidFill>
                <a:latin typeface="Garamond" panose="02020404030301010803" pitchFamily="18" charset="0"/>
              </a:defRPr>
            </a:lvl4pPr>
            <a:lvl5pPr marL="2057400" indent="-228600" defTabSz="928688">
              <a:defRPr sz="2800">
                <a:solidFill>
                  <a:schemeClr val="tx1"/>
                </a:solidFill>
                <a:latin typeface="Garamond" panose="02020404030301010803" pitchFamily="18" charset="0"/>
              </a:defRPr>
            </a:lvl5pPr>
            <a:lvl6pPr marL="2514600" indent="-228600" defTabSz="928688" eaLnBrk="0" fontAlgn="base" hangingPunct="0">
              <a:spcBef>
                <a:spcPct val="0"/>
              </a:spcBef>
              <a:spcAft>
                <a:spcPct val="0"/>
              </a:spcAft>
              <a:defRPr sz="2800">
                <a:solidFill>
                  <a:schemeClr val="tx1"/>
                </a:solidFill>
                <a:latin typeface="Garamond" panose="02020404030301010803" pitchFamily="18" charset="0"/>
              </a:defRPr>
            </a:lvl6pPr>
            <a:lvl7pPr marL="2971800" indent="-228600" defTabSz="928688" eaLnBrk="0" fontAlgn="base" hangingPunct="0">
              <a:spcBef>
                <a:spcPct val="0"/>
              </a:spcBef>
              <a:spcAft>
                <a:spcPct val="0"/>
              </a:spcAft>
              <a:defRPr sz="2800">
                <a:solidFill>
                  <a:schemeClr val="tx1"/>
                </a:solidFill>
                <a:latin typeface="Garamond" panose="02020404030301010803" pitchFamily="18" charset="0"/>
              </a:defRPr>
            </a:lvl7pPr>
            <a:lvl8pPr marL="3429000" indent="-228600" defTabSz="928688" eaLnBrk="0" fontAlgn="base" hangingPunct="0">
              <a:spcBef>
                <a:spcPct val="0"/>
              </a:spcBef>
              <a:spcAft>
                <a:spcPct val="0"/>
              </a:spcAft>
              <a:defRPr sz="2800">
                <a:solidFill>
                  <a:schemeClr val="tx1"/>
                </a:solidFill>
                <a:latin typeface="Garamond" panose="02020404030301010803" pitchFamily="18" charset="0"/>
              </a:defRPr>
            </a:lvl8pPr>
            <a:lvl9pPr marL="3886200" indent="-228600" defTabSz="928688" eaLnBrk="0" fontAlgn="base" hangingPunct="0">
              <a:spcBef>
                <a:spcPct val="0"/>
              </a:spcBef>
              <a:spcAft>
                <a:spcPct val="0"/>
              </a:spcAft>
              <a:defRPr sz="2800">
                <a:solidFill>
                  <a:schemeClr val="tx1"/>
                </a:solidFill>
                <a:latin typeface="Garamond" panose="02020404030301010803" pitchFamily="18" charset="0"/>
              </a:defRPr>
            </a:lvl9pPr>
          </a:lstStyle>
          <a:p>
            <a:pPr marL="0" marR="0" lvl="0" indent="0" algn="r" defTabSz="928688" rtl="0" eaLnBrk="1" fontAlgn="auto" latinLnBrk="0" hangingPunct="1">
              <a:lnSpc>
                <a:spcPct val="100000"/>
              </a:lnSpc>
              <a:spcBef>
                <a:spcPts val="0"/>
              </a:spcBef>
              <a:spcAft>
                <a:spcPts val="0"/>
              </a:spcAft>
              <a:buClrTx/>
              <a:buSzTx/>
              <a:buFontTx/>
              <a:buNone/>
              <a:tabLst/>
              <a:defRPr/>
            </a:pPr>
            <a:fld id="{68667089-B044-4FD7-83F8-72E371C5113A}"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28688"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Our organization started over 30 years ago </a:t>
            </a:r>
            <a:r>
              <a:rPr lang="en-US" dirty="0"/>
              <a:t>as a volunteer-led tree planting organization in response to Dutch Elm Disease and Emerald Ash Borer. Today</a:t>
            </a:r>
            <a:r>
              <a:rPr lang="en-US" baseline="0" dirty="0"/>
              <a:t> our programs focus on improving the quality of life for and with Detroit residents, by increasing Detroit’s urban forest and providing Adult and Youth workforce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I’m presenting our work in </a:t>
            </a:r>
            <a:r>
              <a:rPr lang="en-US" sz="1200" dirty="0">
                <a:solidFill>
                  <a:srgbClr val="FFFFFF"/>
                </a:solidFill>
                <a:latin typeface="Open Sans Extra Bold"/>
              </a:rPr>
              <a:t>Ecological Rehabilitation in the Floodplain: Eliza Howell Park.</a:t>
            </a:r>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3816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z="2400" dirty="0"/>
              <a:t>Funded in 2017 by an EPA/GLRI grant for watershed management implementation and installed in 2020.</a:t>
            </a:r>
          </a:p>
          <a:p>
            <a:pPr lvl="0"/>
            <a:endParaRPr lang="en-US" sz="240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40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604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25.01.2021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baseline="0" dirty="0"/>
          </a:p>
          <a:p>
            <a:pPr lvl="0"/>
            <a:r>
              <a:rPr lang="en-US" baseline="0" dirty="0"/>
              <a:t>Even though the west end of our site looked like this, ….the Rouge River is 200’ feet immediately to the east.</a:t>
            </a:r>
          </a:p>
          <a:p>
            <a:pPr lvl="0"/>
            <a:endParaRPr lang="en-US" baseline="0" dirty="0"/>
          </a:p>
          <a:p>
            <a:pPr lvl="0"/>
            <a:r>
              <a:rPr lang="en-US" baseline="0" dirty="0"/>
              <a:t>Michigan has lost 4.2 million acres of wetland in the last 200 years. </a:t>
            </a:r>
          </a:p>
          <a:p>
            <a:pPr lvl="0"/>
            <a:endParaRPr lang="en-US" baseline="0" dirty="0"/>
          </a:p>
          <a:p>
            <a:pPr lvl="0"/>
            <a:r>
              <a:rPr lang="en-US" sz="1200" b="0" i="0" kern="1200" dirty="0">
                <a:solidFill>
                  <a:schemeClr val="tx1"/>
                </a:solidFill>
                <a:effectLst/>
                <a:latin typeface="+mn-lt"/>
                <a:ea typeface="+mn-ea"/>
                <a:cs typeface="+mn-cs"/>
              </a:rPr>
              <a:t>Pre-settlement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10.7 million acres of wetlands covering more than 17 percent of the state’s total land area</a:t>
            </a:r>
            <a:r>
              <a:rPr lang="en-US" baseline="0" dirty="0"/>
              <a:t>.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38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baseline="0" dirty="0"/>
              <a:t>As a natural area in the floodplain of a heavily urbanized river, the ecological rehabilitation drove this project. </a:t>
            </a:r>
          </a:p>
          <a:p>
            <a:pPr lvl="0"/>
            <a:endParaRPr lang="en-US" baseline="0" dirty="0"/>
          </a:p>
          <a:p>
            <a:pPr lvl="0"/>
            <a:r>
              <a:rPr lang="en-US" baseline="0" dirty="0"/>
              <a:t>Unlike ecological restoration, this site would likely never be restored to a landscape before European settlers, but we could reference the ecosystems to rehabilitate the functions of this area and ensure better species selection that would adapt to site conditions. </a:t>
            </a:r>
          </a:p>
          <a:p>
            <a:pPr lvl="0"/>
            <a:endParaRPr lang="en-US" baseline="0" dirty="0"/>
          </a:p>
          <a:p>
            <a:pPr lvl="0"/>
            <a:r>
              <a:rPr lang="en-US" baseline="0" dirty="0"/>
              <a:t>-----------------------</a:t>
            </a:r>
          </a:p>
          <a:p>
            <a:pPr lvl="0"/>
            <a:r>
              <a:rPr lang="en-US" baseline="0" dirty="0"/>
              <a:t>Because while the west end of our site looked like this, ….the Rouge River is 200’ feet immediately to the east.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very important</a:t>
            </a:r>
            <a:r>
              <a:rPr lang="en-US" baseline="0" dirty="0"/>
              <a:t> to be able to work closely with our engineering partner. If Patrick is here, just want to give you a shout out. </a:t>
            </a:r>
            <a:endParaRPr lang="en-US" dirty="0"/>
          </a:p>
          <a:p>
            <a:r>
              <a:rPr lang="en-US" dirty="0"/>
              <a:t>Beside making</a:t>
            </a:r>
            <a:r>
              <a:rPr lang="en-US" baseline="0" dirty="0"/>
              <a:t> sure the site was designed and built to safely flood and infiltrate within 48 hours, OHM provided their contour elevation information.</a:t>
            </a:r>
          </a:p>
          <a:p>
            <a:endParaRPr lang="en-US" baseline="0" dirty="0"/>
          </a:p>
          <a:p>
            <a:r>
              <a:rPr lang="en-US" baseline="0" dirty="0"/>
              <a:t>Read elevations, or change text to more relevant for workshop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55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baseline="0" dirty="0"/>
              <a:t>As a natural area in the floodplain of a heavily urbanized river, the ecological rehabilitation drove this project. </a:t>
            </a:r>
          </a:p>
          <a:p>
            <a:pPr lvl="0"/>
            <a:endParaRPr lang="en-US" baseline="0" dirty="0"/>
          </a:p>
          <a:p>
            <a:pPr lvl="0"/>
            <a:r>
              <a:rPr lang="en-US" baseline="0" dirty="0"/>
              <a:t>Unlike ecological restoration, this site would likely never be restored to a landscape before European settlers, but we could reference the ecosystems to rehabilitate the functions of this area and ensure better species selection that would adapt to site conditions. </a:t>
            </a:r>
          </a:p>
          <a:p>
            <a:pPr lvl="0"/>
            <a:endParaRPr lang="en-US" baseline="0" dirty="0"/>
          </a:p>
          <a:p>
            <a:pPr lvl="0"/>
            <a:r>
              <a:rPr lang="en-US" baseline="0" dirty="0"/>
              <a:t>-----------------------</a:t>
            </a:r>
          </a:p>
          <a:p>
            <a:pPr lvl="0"/>
            <a:r>
              <a:rPr lang="en-US" baseline="0" dirty="0"/>
              <a:t>Because while the west end of our site looked like this, ….the Rouge River is 200’ feet immediately to the east.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very important</a:t>
            </a:r>
            <a:r>
              <a:rPr lang="en-US" baseline="0" dirty="0"/>
              <a:t> to be able to work closely with our engineering partner. If Patrick is here, just want to give you a shout out. </a:t>
            </a:r>
            <a:endParaRPr lang="en-US" dirty="0"/>
          </a:p>
          <a:p>
            <a:r>
              <a:rPr lang="en-US" dirty="0"/>
              <a:t>Beside making</a:t>
            </a:r>
            <a:r>
              <a:rPr lang="en-US" baseline="0" dirty="0"/>
              <a:t> sure the site was designed and built to safely flood and infiltrate within 48 hours, OHM provided their contour elevation information.</a:t>
            </a:r>
          </a:p>
          <a:p>
            <a:endParaRPr lang="en-US" baseline="0" dirty="0"/>
          </a:p>
          <a:p>
            <a:r>
              <a:rPr lang="en-US" baseline="0" dirty="0"/>
              <a:t>Read elevations, or change text to more relevant for workshop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646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16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883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136392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825626"/>
            <a:ext cx="7886700" cy="36874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353385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6"/>
            <a:ext cx="1971675" cy="51301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6"/>
            <a:ext cx="5800725" cy="51301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2116669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D941-BD0E-47E9-9A34-329A42936B5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D2916CB-34CD-4265-B456-F6219BBCC77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08DBA51-7572-42B6-ADF4-2F2E4B511A79}"/>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5" name="Footer Placeholder 4">
            <a:extLst>
              <a:ext uri="{FF2B5EF4-FFF2-40B4-BE49-F238E27FC236}">
                <a16:creationId xmlns:a16="http://schemas.microsoft.com/office/drawing/2014/main" id="{146C0EB9-2801-4BDF-BAC6-23F1DBAC5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AAE54-6DF5-4C3F-B0A4-9A26563A22BA}"/>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2023169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B82CF-A59B-4E4A-9F4B-82EBB32D02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4FF8D-2294-4AB6-BA09-D771F7C1AC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89822-3E55-4523-ACCB-391ED2EFB624}"/>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5" name="Footer Placeholder 4">
            <a:extLst>
              <a:ext uri="{FF2B5EF4-FFF2-40B4-BE49-F238E27FC236}">
                <a16:creationId xmlns:a16="http://schemas.microsoft.com/office/drawing/2014/main" id="{7ABAF6BF-1633-45C5-9F00-1A8B563F7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FF642-F62E-4591-82C5-06374E9815D5}"/>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429345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9FAA-D635-4CCB-A867-0C14F184392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00D7178-78E1-469C-8904-B6191E18D5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B66E4EF-6BE9-496C-AF11-B247B81884B8}"/>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5" name="Footer Placeholder 4">
            <a:extLst>
              <a:ext uri="{FF2B5EF4-FFF2-40B4-BE49-F238E27FC236}">
                <a16:creationId xmlns:a16="http://schemas.microsoft.com/office/drawing/2014/main" id="{9D120435-86C3-4CC5-A3E7-20A88E0E1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0034-A65C-4E2F-9CB4-E444096CDB6A}"/>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74188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CFE8-2F74-4D82-9060-DC603E7C1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AE12E5-6E8A-4477-9E87-5007D5247A7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80505-C204-4770-AD96-9D90FD9ABDB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99B55-67B5-4CB3-B0AF-582495279E95}"/>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6" name="Footer Placeholder 5">
            <a:extLst>
              <a:ext uri="{FF2B5EF4-FFF2-40B4-BE49-F238E27FC236}">
                <a16:creationId xmlns:a16="http://schemas.microsoft.com/office/drawing/2014/main" id="{2A368326-0C20-4B9B-8265-8607CAD657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3D439-AA69-4B23-B4E6-D21D9BF31F25}"/>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357915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FE87-475F-4411-B805-3CC0F35682A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3AFB5-1E35-471E-B361-84114530C3E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66241AA-9A31-4A45-8CFC-F87F5863D6F4}"/>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356DE-AF73-421F-A34D-A79330489EB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B978E50-9343-4B36-BEDA-80728335257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900B6E-D38E-4E87-9B2A-A82A4E0BC473}"/>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8" name="Footer Placeholder 7">
            <a:extLst>
              <a:ext uri="{FF2B5EF4-FFF2-40B4-BE49-F238E27FC236}">
                <a16:creationId xmlns:a16="http://schemas.microsoft.com/office/drawing/2014/main" id="{8BF4FA8A-1C82-41B2-B0F3-D29B6980CE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D88AC-75E8-4147-80BC-3000CD70BFC0}"/>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2902059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1465-3F2A-4ECF-8B42-098F45033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74DE15-0F0D-4F64-AA62-D13C19C846A7}"/>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4" name="Footer Placeholder 3">
            <a:extLst>
              <a:ext uri="{FF2B5EF4-FFF2-40B4-BE49-F238E27FC236}">
                <a16:creationId xmlns:a16="http://schemas.microsoft.com/office/drawing/2014/main" id="{9095A93E-E41C-4CD9-8102-37F232BC29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F00C7B-45C5-4BCD-B9A3-C8ADEF39BA96}"/>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2971463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74B24-718E-4DF6-B48E-59112A7DB8EC}"/>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3" name="Footer Placeholder 2">
            <a:extLst>
              <a:ext uri="{FF2B5EF4-FFF2-40B4-BE49-F238E27FC236}">
                <a16:creationId xmlns:a16="http://schemas.microsoft.com/office/drawing/2014/main" id="{FCFF373F-18B6-46A6-B91D-F42224874A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09147F-7904-4776-9E39-9BAA3A15134D}"/>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1377767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9A6D-335B-454F-94D2-F011A224F26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2257FBE-D7A1-439C-99D0-BB45E83DA81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58004E-10A2-4E6A-BF88-57AFF60D943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82DFFBE-AF54-4646-937A-5DE7EE2693ED}"/>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6" name="Footer Placeholder 5">
            <a:extLst>
              <a:ext uri="{FF2B5EF4-FFF2-40B4-BE49-F238E27FC236}">
                <a16:creationId xmlns:a16="http://schemas.microsoft.com/office/drawing/2014/main" id="{BDCD8E3D-EE03-4E81-A5F5-9F9D7F2B8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2F672-F9AF-4E78-B9D4-B9E234129DCE}"/>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426798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825625"/>
            <a:ext cx="7886700" cy="3705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4223657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6BE37-BF61-4BC7-8414-9692EBD6FA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D493A0-64AA-4598-B205-197A9BBB3BE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B113315-C0FD-4607-9BDF-1E90E46E71A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C91D2D8-1AB0-4B38-AA17-757C429F9C17}"/>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6" name="Footer Placeholder 5">
            <a:extLst>
              <a:ext uri="{FF2B5EF4-FFF2-40B4-BE49-F238E27FC236}">
                <a16:creationId xmlns:a16="http://schemas.microsoft.com/office/drawing/2014/main" id="{CFE80241-1304-4CFE-B82D-341DAC62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64DD03-BB08-4780-BEC3-473A80337FB2}"/>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965213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C6EA-3106-424F-8D0D-B561BB6AF9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16CE3-8ABE-4E88-9287-FF0C138B70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DA5CD-61C7-4283-AAB6-E23D0C7FAB50}"/>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5" name="Footer Placeholder 4">
            <a:extLst>
              <a:ext uri="{FF2B5EF4-FFF2-40B4-BE49-F238E27FC236}">
                <a16:creationId xmlns:a16="http://schemas.microsoft.com/office/drawing/2014/main" id="{C7BC647B-BFB8-4415-BF38-A6DA35416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AD58D-707A-427C-AE18-542FEA9C8DDF}"/>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3074938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FE4B79-4314-4789-8B3F-AED5A508D19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F6B48-8821-49BC-BA52-FB9E9C2537E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1403F-462A-4144-9109-4D7FFCCA843A}"/>
              </a:ext>
            </a:extLst>
          </p:cNvPr>
          <p:cNvSpPr>
            <a:spLocks noGrp="1"/>
          </p:cNvSpPr>
          <p:nvPr>
            <p:ph type="dt" sz="half" idx="10"/>
          </p:nvPr>
        </p:nvSpPr>
        <p:spPr/>
        <p:txBody>
          <a:bodyPr/>
          <a:lstStyle/>
          <a:p>
            <a:fld id="{22DCD010-83F5-4991-8055-F6D192F8B711}" type="datetimeFigureOut">
              <a:rPr lang="en-US" smtClean="0"/>
              <a:t>1/25/2021</a:t>
            </a:fld>
            <a:endParaRPr lang="en-US"/>
          </a:p>
        </p:txBody>
      </p:sp>
      <p:sp>
        <p:nvSpPr>
          <p:cNvPr id="5" name="Footer Placeholder 4">
            <a:extLst>
              <a:ext uri="{FF2B5EF4-FFF2-40B4-BE49-F238E27FC236}">
                <a16:creationId xmlns:a16="http://schemas.microsoft.com/office/drawing/2014/main" id="{14C84D52-95A2-40A5-80EC-CBD87F067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BA39A-6D08-45D4-AF52-67F58E1B00BA}"/>
              </a:ext>
            </a:extLst>
          </p:cNvPr>
          <p:cNvSpPr>
            <a:spLocks noGrp="1"/>
          </p:cNvSpPr>
          <p:nvPr>
            <p:ph type="sldNum" sz="quarter" idx="12"/>
          </p:nvPr>
        </p:nvSpPr>
        <p:spPr/>
        <p:txBody>
          <a:bodyPr/>
          <a:lstStyle/>
          <a:p>
            <a:fld id="{013D8C78-F8C6-46B1-8519-66A37F480D90}" type="slidenum">
              <a:rPr lang="en-US" smtClean="0"/>
              <a:t>‹#›</a:t>
            </a:fld>
            <a:endParaRPr lang="en-US"/>
          </a:p>
        </p:txBody>
      </p:sp>
    </p:spTree>
    <p:extLst>
      <p:ext uri="{BB962C8B-B14F-4D97-AF65-F5344CB8AC3E}">
        <p14:creationId xmlns:p14="http://schemas.microsoft.com/office/powerpoint/2010/main" val="2342624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F8BE18A-9C0D-42D0-A47C-F40AD8D02009}"/>
              </a:ext>
            </a:extLst>
          </p:cNvPr>
          <p:cNvSpPr>
            <a:spLocks noGrp="1"/>
          </p:cNvSpPr>
          <p:nvPr>
            <p:ph type="dt" sz="half"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68611F1-B442-4F85-BF83-01DB1F5FE82E}"/>
              </a:ext>
            </a:extLst>
          </p:cNvPr>
          <p:cNvSpPr>
            <a:spLocks noGrp="1"/>
          </p:cNvSpPr>
          <p:nvPr>
            <p:ph type="sldNum" sz="quarter" idx="11"/>
          </p:nvPr>
        </p:nvSpPr>
        <p:spPr/>
        <p:txBody>
          <a:bodyPr/>
          <a:lstStyle>
            <a:lvl1pPr>
              <a:defRPr/>
            </a:lvl1pPr>
          </a:lstStyle>
          <a:p>
            <a:fld id="{5762E160-079A-42F0-9314-7A65D7D756D1}" type="slidenum">
              <a:rPr lang="en-US" altLang="en-US"/>
              <a:pPr/>
              <a:t>‹#›</a:t>
            </a:fld>
            <a:endParaRPr lang="en-US" altLang="en-US"/>
          </a:p>
        </p:txBody>
      </p:sp>
      <p:sp>
        <p:nvSpPr>
          <p:cNvPr id="8" name="Footer Placeholder 7">
            <a:extLst>
              <a:ext uri="{FF2B5EF4-FFF2-40B4-BE49-F238E27FC236}">
                <a16:creationId xmlns:a16="http://schemas.microsoft.com/office/drawing/2014/main" id="{400BB89E-7FEC-4D48-B130-D7FC4E734C73}"/>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35511109"/>
      </p:ext>
    </p:extLst>
  </p:cSld>
  <p:clrMapOvr>
    <a:masterClrMapping/>
  </p:clrMapOvr>
  <p:transition spd="med" advClick="0" advTm="6000">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23DA07D-8D5B-4241-A066-1EAE6075D0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D40BCCB1-7323-447C-87DB-88BCB8455DAC}"/>
              </a:ext>
            </a:extLst>
          </p:cNvPr>
          <p:cNvSpPr>
            <a:spLocks noGrp="1" noChangeArrowheads="1"/>
          </p:cNvSpPr>
          <p:nvPr>
            <p:ph type="sldNum" sz="quarter" idx="11"/>
          </p:nvPr>
        </p:nvSpPr>
        <p:spPr>
          <a:ln/>
        </p:spPr>
        <p:txBody>
          <a:bodyPr/>
          <a:lstStyle>
            <a:lvl1pPr>
              <a:defRPr/>
            </a:lvl1pPr>
          </a:lstStyle>
          <a:p>
            <a:fld id="{FAF4C454-4FE2-496C-8726-513BFF02E422}" type="slidenum">
              <a:rPr lang="en-US" altLang="en-US"/>
              <a:pPr/>
              <a:t>‹#›</a:t>
            </a:fld>
            <a:endParaRPr lang="en-US" altLang="en-US"/>
          </a:p>
        </p:txBody>
      </p:sp>
      <p:sp>
        <p:nvSpPr>
          <p:cNvPr id="5" name="Rectangle 14">
            <a:extLst>
              <a:ext uri="{FF2B5EF4-FFF2-40B4-BE49-F238E27FC236}">
                <a16:creationId xmlns:a16="http://schemas.microsoft.com/office/drawing/2014/main" id="{54400ACD-52E2-43D3-AE4C-A2023F8266F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6250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6894F390-C1A0-4DC7-B0F2-3B36F2C908B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BAB938BE-7F6F-4C8D-A1BC-9CDB6294EDB6}"/>
              </a:ext>
            </a:extLst>
          </p:cNvPr>
          <p:cNvSpPr>
            <a:spLocks noGrp="1" noChangeArrowheads="1"/>
          </p:cNvSpPr>
          <p:nvPr>
            <p:ph type="sldNum" sz="quarter" idx="11"/>
          </p:nvPr>
        </p:nvSpPr>
        <p:spPr>
          <a:ln/>
        </p:spPr>
        <p:txBody>
          <a:bodyPr/>
          <a:lstStyle>
            <a:lvl1pPr>
              <a:defRPr/>
            </a:lvl1pPr>
          </a:lstStyle>
          <a:p>
            <a:fld id="{8C76E845-6CE7-4C3C-AE55-5B7007B840C8}" type="slidenum">
              <a:rPr lang="en-US" altLang="en-US"/>
              <a:pPr/>
              <a:t>‹#›</a:t>
            </a:fld>
            <a:endParaRPr lang="en-US" altLang="en-US"/>
          </a:p>
        </p:txBody>
      </p:sp>
      <p:sp>
        <p:nvSpPr>
          <p:cNvPr id="8" name="Rectangle 14">
            <a:extLst>
              <a:ext uri="{FF2B5EF4-FFF2-40B4-BE49-F238E27FC236}">
                <a16:creationId xmlns:a16="http://schemas.microsoft.com/office/drawing/2014/main" id="{235CD126-FC5E-42EC-B779-E9D612DDE74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145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094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12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5910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71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114935"/>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967672"/>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2154979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30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8902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4017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7113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19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338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3000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6"/>
            <a:ext cx="3886200" cy="366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6"/>
            <a:ext cx="3886200" cy="3660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162412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0345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0345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3739380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4183227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1636493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53448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46451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3869714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84338"/>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614564"/>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684538"/>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DD762-C431-460F-974D-C9189FDE4F62}" type="slidenum">
              <a:rPr lang="en-US" smtClean="0"/>
              <a:t>‹#›</a:t>
            </a:fld>
            <a:endParaRPr lang="en-US"/>
          </a:p>
        </p:txBody>
      </p:sp>
    </p:spTree>
    <p:extLst>
      <p:ext uri="{BB962C8B-B14F-4D97-AF65-F5344CB8AC3E}">
        <p14:creationId xmlns:p14="http://schemas.microsoft.com/office/powerpoint/2010/main" val="190357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706386"/>
            <a:ext cx="9144000" cy="6151615"/>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3705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376442" y="6569476"/>
            <a:ext cx="4081508" cy="28852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4367" y="6569476"/>
            <a:ext cx="2057400" cy="288524"/>
          </a:xfrm>
          <a:prstGeom prst="rect">
            <a:avLst/>
          </a:prstGeom>
        </p:spPr>
        <p:txBody>
          <a:bodyPr vert="horz" lIns="91440" tIns="45720" rIns="91440" bIns="45720" rtlCol="0" anchor="ctr"/>
          <a:lstStyle>
            <a:lvl1pPr algn="r">
              <a:defRPr sz="900">
                <a:solidFill>
                  <a:schemeClr val="tx1">
                    <a:tint val="75000"/>
                  </a:schemeClr>
                </a:solidFill>
              </a:defRPr>
            </a:lvl1pPr>
          </a:lstStyle>
          <a:p>
            <a:fld id="{192DD762-C431-460F-974D-C9189FDE4F62}" type="slidenum">
              <a:rPr lang="en-US" smtClean="0"/>
              <a:t>‹#›</a:t>
            </a:fld>
            <a:endParaRPr lang="en-US"/>
          </a:p>
        </p:txBody>
      </p:sp>
    </p:spTree>
    <p:extLst>
      <p:ext uri="{BB962C8B-B14F-4D97-AF65-F5344CB8AC3E}">
        <p14:creationId xmlns:p14="http://schemas.microsoft.com/office/powerpoint/2010/main" val="3491719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AD3548-7043-45ED-B408-2FDB2288181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EE9775-CF5A-49DA-BB5A-03175A43DA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1E506-8C51-4D9C-BFAD-D68EB1F8EAF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DCD010-83F5-4991-8055-F6D192F8B711}" type="datetimeFigureOut">
              <a:rPr lang="en-US" smtClean="0"/>
              <a:t>1/25/2021</a:t>
            </a:fld>
            <a:endParaRPr lang="en-US"/>
          </a:p>
        </p:txBody>
      </p:sp>
      <p:sp>
        <p:nvSpPr>
          <p:cNvPr id="5" name="Footer Placeholder 4">
            <a:extLst>
              <a:ext uri="{FF2B5EF4-FFF2-40B4-BE49-F238E27FC236}">
                <a16:creationId xmlns:a16="http://schemas.microsoft.com/office/drawing/2014/main" id="{1A8670D6-1FA9-4148-A90A-6D72B7BD1E6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A4332-D61D-4996-8E9C-A1FAB91DDD8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3D8C78-F8C6-46B1-8519-66A37F480D90}" type="slidenum">
              <a:rPr lang="en-US" smtClean="0"/>
              <a:t>‹#›</a:t>
            </a:fld>
            <a:endParaRPr lang="en-US"/>
          </a:p>
        </p:txBody>
      </p:sp>
    </p:spTree>
    <p:extLst>
      <p:ext uri="{BB962C8B-B14F-4D97-AF65-F5344CB8AC3E}">
        <p14:creationId xmlns:p14="http://schemas.microsoft.com/office/powerpoint/2010/main" val="724802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1/25/2021</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83555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jpeg"/><Relationship Id="rId7" Type="http://schemas.openxmlformats.org/officeDocument/2006/relationships/diagramQuickStyle" Target="../diagrams/quickStyle1.xml"/><Relationship Id="rId2" Type="http://schemas.openxmlformats.org/officeDocument/2006/relationships/image" Target="../media/image54.jpeg"/><Relationship Id="rId1" Type="http://schemas.openxmlformats.org/officeDocument/2006/relationships/slideLayout" Target="../slideLayouts/slideLayout2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6.jpe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hyperlink" Target="https://mnfi.anr.msu.edu/" TargetMode="External"/><Relationship Id="rId7" Type="http://schemas.openxmlformats.org/officeDocument/2006/relationships/image" Target="../media/image90.jpg"/><Relationship Id="rId2" Type="http://schemas.openxmlformats.org/officeDocument/2006/relationships/hyperlink" Target="https://michiganflora.net/" TargetMode="Externa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hyperlink" Target="https://www.hrwc.org/what-we-do/programs/climate-change/climate-resilient-communities/tree-resilience-toolki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mnfi.anr.msu.edu/resources/vegetation-circa-1800" TargetMode="External"/><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B5C5B7-A517-4888-9D7B-56EF2DC186F8}"/>
              </a:ext>
            </a:extLst>
          </p:cNvPr>
          <p:cNvSpPr>
            <a:spLocks noGrp="1"/>
          </p:cNvSpPr>
          <p:nvPr>
            <p:ph type="ctrTitle"/>
          </p:nvPr>
        </p:nvSpPr>
        <p:spPr>
          <a:xfrm>
            <a:off x="371318" y="593880"/>
            <a:ext cx="7885578" cy="3189507"/>
          </a:xfrm>
        </p:spPr>
        <p:txBody>
          <a:bodyPr>
            <a:normAutofit/>
          </a:bodyPr>
          <a:lstStyle/>
          <a:p>
            <a:pPr algn="l"/>
            <a:r>
              <a:rPr lang="en-US" sz="7000" dirty="0">
                <a:solidFill>
                  <a:srgbClr val="FFFFFF"/>
                </a:solidFill>
              </a:rPr>
              <a:t>Panel: </a:t>
            </a:r>
            <a:br>
              <a:rPr lang="en-US" sz="7000" dirty="0">
                <a:solidFill>
                  <a:srgbClr val="FFFFFF"/>
                </a:solidFill>
              </a:rPr>
            </a:br>
            <a:r>
              <a:rPr lang="en-US" sz="7000" dirty="0">
                <a:solidFill>
                  <a:srgbClr val="FFFFFF"/>
                </a:solidFill>
              </a:rPr>
              <a:t>Adaptation Examples in the Detroit Region</a:t>
            </a: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409E7D3F-1604-49E4-BA8A-23420300EA1A}"/>
              </a:ext>
            </a:extLst>
          </p:cNvPr>
          <p:cNvSpPr>
            <a:spLocks noGrp="1"/>
          </p:cNvSpPr>
          <p:nvPr>
            <p:ph type="subTitle" idx="1"/>
          </p:nvPr>
        </p:nvSpPr>
        <p:spPr>
          <a:xfrm>
            <a:off x="-4572" y="4093805"/>
            <a:ext cx="6603265" cy="1778465"/>
          </a:xfrm>
        </p:spPr>
        <p:txBody>
          <a:bodyPr anchor="t">
            <a:normAutofit fontScale="77500" lnSpcReduction="20000"/>
          </a:bodyPr>
          <a:lstStyle/>
          <a:p>
            <a:pPr algn="l"/>
            <a:r>
              <a:rPr lang="en-US" sz="2800" dirty="0">
                <a:solidFill>
                  <a:srgbClr val="FEFFFF"/>
                </a:solidFill>
              </a:rPr>
              <a:t>Moderator: Katie Grantham, SEMCOG  </a:t>
            </a:r>
          </a:p>
          <a:p>
            <a:pPr algn="l"/>
            <a:r>
              <a:rPr lang="en-US" sz="2800" dirty="0">
                <a:solidFill>
                  <a:srgbClr val="FEFFFF"/>
                </a:solidFill>
              </a:rPr>
              <a:t>Panelists:</a:t>
            </a:r>
          </a:p>
          <a:p>
            <a:pPr lvl="1" algn="l"/>
            <a:r>
              <a:rPr lang="en-US" sz="2500" b="1" dirty="0">
                <a:solidFill>
                  <a:srgbClr val="FEFFFF"/>
                </a:solidFill>
              </a:rPr>
              <a:t>Fai Foen</a:t>
            </a:r>
            <a:r>
              <a:rPr lang="en-US" sz="2500" dirty="0">
                <a:solidFill>
                  <a:srgbClr val="FEFFFF"/>
                </a:solidFill>
              </a:rPr>
              <a:t>, Greening of Detroit</a:t>
            </a:r>
          </a:p>
          <a:p>
            <a:pPr lvl="1" algn="l"/>
            <a:r>
              <a:rPr lang="en-US" sz="2500" b="1" dirty="0">
                <a:solidFill>
                  <a:srgbClr val="FEFFFF"/>
                </a:solidFill>
              </a:rPr>
              <a:t>John Hartig</a:t>
            </a:r>
            <a:r>
              <a:rPr lang="en-US" sz="2500" dirty="0">
                <a:solidFill>
                  <a:srgbClr val="FEFFFF"/>
                </a:solidFill>
              </a:rPr>
              <a:t>, Great Lakes Institute for Environmental Research, University of Windsor</a:t>
            </a:r>
          </a:p>
          <a:p>
            <a:pPr lvl="1" algn="l"/>
            <a:r>
              <a:rPr lang="en-US" sz="2500" b="1" dirty="0">
                <a:solidFill>
                  <a:srgbClr val="FEFFFF"/>
                </a:solidFill>
              </a:rPr>
              <a:t>Kegan Schildberg</a:t>
            </a:r>
            <a:r>
              <a:rPr lang="en-US" sz="2500" dirty="0">
                <a:solidFill>
                  <a:srgbClr val="FEFFFF"/>
                </a:solidFill>
              </a:rPr>
              <a:t>, Huron-Clinton Metropolitan Authority</a:t>
            </a: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020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2" name="TextBox 2"/>
          <p:cNvSpPr txBox="1"/>
          <p:nvPr/>
        </p:nvSpPr>
        <p:spPr>
          <a:xfrm>
            <a:off x="1278556" y="4682460"/>
            <a:ext cx="4017345" cy="969496"/>
          </a:xfrm>
          <a:prstGeom prst="rect">
            <a:avLst/>
          </a:prstGeom>
        </p:spPr>
        <p:txBody>
          <a:bodyPr wrap="square" lIns="0" tIns="0" rIns="0" bIns="0" rtlCol="0" anchor="t">
            <a:spAutoFit/>
          </a:bodyPr>
          <a:lstStyle/>
          <a:p>
            <a:pPr marL="194310" lvl="1" defTabSz="457200">
              <a:lnSpc>
                <a:spcPct val="150000"/>
              </a:lnSpc>
              <a:spcBef>
                <a:spcPct val="0"/>
              </a:spcBef>
            </a:pPr>
            <a:r>
              <a:rPr lang="en-US" sz="1400" spc="-56" dirty="0">
                <a:solidFill>
                  <a:srgbClr val="574839"/>
                </a:solidFill>
                <a:latin typeface="Open Sans 2"/>
              </a:rPr>
              <a:t>Trees planted at or Below 600' elevation </a:t>
            </a:r>
          </a:p>
          <a:p>
            <a:pPr marL="548640" lvl="1" indent="-259080" defTabSz="457200">
              <a:spcBef>
                <a:spcPct val="0"/>
              </a:spcBef>
              <a:buFont typeface="Arial"/>
              <a:buChar char="⚬"/>
            </a:pPr>
            <a:r>
              <a:rPr lang="en-US" sz="1400" spc="-56" dirty="0">
                <a:solidFill>
                  <a:srgbClr val="574839"/>
                </a:solidFill>
                <a:latin typeface="Open Sans 2"/>
              </a:rPr>
              <a:t>Hackberry</a:t>
            </a:r>
          </a:p>
          <a:p>
            <a:pPr marL="548640" lvl="1" indent="-259080" defTabSz="457200">
              <a:spcBef>
                <a:spcPct val="0"/>
              </a:spcBef>
              <a:buFont typeface="Arial"/>
              <a:buChar char="⚬"/>
            </a:pPr>
            <a:r>
              <a:rPr lang="en-US" sz="1400" spc="-56" dirty="0">
                <a:solidFill>
                  <a:srgbClr val="574839"/>
                </a:solidFill>
                <a:latin typeface="Open Sans 2"/>
              </a:rPr>
              <a:t>Swamp White Oak</a:t>
            </a:r>
          </a:p>
          <a:p>
            <a:pPr marL="548640" lvl="1" indent="-259080" defTabSz="457200">
              <a:spcBef>
                <a:spcPct val="0"/>
              </a:spcBef>
              <a:buFont typeface="Arial"/>
              <a:buChar char="⚬"/>
            </a:pPr>
            <a:r>
              <a:rPr lang="en-US" sz="1400" spc="-56" dirty="0">
                <a:solidFill>
                  <a:srgbClr val="574839"/>
                </a:solidFill>
                <a:latin typeface="Open Sans 2"/>
              </a:rPr>
              <a:t>Black Gum</a:t>
            </a:r>
          </a:p>
        </p:txBody>
      </p:sp>
      <p:pic>
        <p:nvPicPr>
          <p:cNvPr id="3" name="Picture 3"/>
          <p:cNvPicPr>
            <a:picLocks noChangeAspect="1"/>
          </p:cNvPicPr>
          <p:nvPr/>
        </p:nvPicPr>
        <p:blipFill>
          <a:blip r:embed="rId3"/>
          <a:srcRect/>
          <a:stretch>
            <a:fillRect/>
          </a:stretch>
        </p:blipFill>
        <p:spPr>
          <a:xfrm>
            <a:off x="7863487" y="5131080"/>
            <a:ext cx="1343120" cy="869670"/>
          </a:xfrm>
          <a:prstGeom prst="rect">
            <a:avLst/>
          </a:prstGeom>
        </p:spPr>
      </p:pic>
      <p:grpSp>
        <p:nvGrpSpPr>
          <p:cNvPr id="5" name="Group 5"/>
          <p:cNvGrpSpPr/>
          <p:nvPr/>
        </p:nvGrpSpPr>
        <p:grpSpPr>
          <a:xfrm>
            <a:off x="330674" y="979566"/>
            <a:ext cx="8482654" cy="669447"/>
            <a:chOff x="0" y="95249"/>
            <a:chExt cx="22620409" cy="1785193"/>
          </a:xfrm>
        </p:grpSpPr>
        <p:sp>
          <p:nvSpPr>
            <p:cNvPr id="6" name="TextBox 6"/>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Tree Species</a:t>
              </a:r>
            </a:p>
          </p:txBody>
        </p:sp>
        <p:sp>
          <p:nvSpPr>
            <p:cNvPr id="7" name="TextBox 7"/>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sp>
        <p:nvSpPr>
          <p:cNvPr id="8" name="TextBox 8"/>
          <p:cNvSpPr txBox="1"/>
          <p:nvPr/>
        </p:nvSpPr>
        <p:spPr>
          <a:xfrm>
            <a:off x="5340429" y="4682460"/>
            <a:ext cx="2403740" cy="1184940"/>
          </a:xfrm>
          <a:prstGeom prst="rect">
            <a:avLst/>
          </a:prstGeom>
        </p:spPr>
        <p:txBody>
          <a:bodyPr lIns="0" tIns="0" rIns="0" bIns="0" rtlCol="0" anchor="t">
            <a:spAutoFit/>
          </a:bodyPr>
          <a:lstStyle/>
          <a:p>
            <a:pPr marL="194310" lvl="1" defTabSz="457200">
              <a:lnSpc>
                <a:spcPct val="150000"/>
              </a:lnSpc>
              <a:spcBef>
                <a:spcPct val="0"/>
              </a:spcBef>
            </a:pPr>
            <a:r>
              <a:rPr lang="en-US" sz="1400" spc="-56" dirty="0">
                <a:solidFill>
                  <a:srgbClr val="574839"/>
                </a:solidFill>
                <a:latin typeface="Open Sans 2"/>
              </a:rPr>
              <a:t>Above 600‘ elevation</a:t>
            </a:r>
          </a:p>
          <a:p>
            <a:pPr marL="548640" lvl="1" indent="-259080" defTabSz="457200">
              <a:spcBef>
                <a:spcPct val="0"/>
              </a:spcBef>
              <a:buFont typeface="Arial"/>
              <a:buChar char="⚬"/>
            </a:pPr>
            <a:r>
              <a:rPr lang="en-US" sz="1400" spc="-56" dirty="0">
                <a:solidFill>
                  <a:srgbClr val="574839"/>
                </a:solidFill>
                <a:latin typeface="Open Sans 2"/>
              </a:rPr>
              <a:t>Basswood</a:t>
            </a:r>
          </a:p>
          <a:p>
            <a:pPr marL="548640" lvl="1" indent="-259080" defTabSz="457200">
              <a:spcBef>
                <a:spcPct val="0"/>
              </a:spcBef>
              <a:buFont typeface="Arial"/>
              <a:buChar char="⚬"/>
            </a:pPr>
            <a:r>
              <a:rPr lang="en-US" sz="1400" spc="-56" dirty="0" err="1">
                <a:solidFill>
                  <a:srgbClr val="574839"/>
                </a:solidFill>
                <a:latin typeface="Open Sans 2"/>
              </a:rPr>
              <a:t>Musclewood</a:t>
            </a:r>
            <a:endParaRPr lang="en-US" sz="1400" spc="-56" dirty="0">
              <a:solidFill>
                <a:srgbClr val="574839"/>
              </a:solidFill>
              <a:latin typeface="Open Sans 2"/>
            </a:endParaRPr>
          </a:p>
          <a:p>
            <a:pPr marL="548640" lvl="1" indent="-259080" defTabSz="457200">
              <a:spcBef>
                <a:spcPct val="0"/>
              </a:spcBef>
              <a:buFont typeface="Arial"/>
              <a:buChar char="⚬"/>
            </a:pPr>
            <a:r>
              <a:rPr lang="en-US" sz="1400" spc="-56" dirty="0">
                <a:solidFill>
                  <a:srgbClr val="574839"/>
                </a:solidFill>
                <a:latin typeface="Open Sans 2"/>
              </a:rPr>
              <a:t>American Beech</a:t>
            </a:r>
          </a:p>
          <a:p>
            <a:pPr marL="548640" lvl="1" indent="-259080" defTabSz="457200">
              <a:spcBef>
                <a:spcPct val="0"/>
              </a:spcBef>
              <a:buFont typeface="Arial"/>
              <a:buChar char="⚬"/>
            </a:pPr>
            <a:r>
              <a:rPr lang="en-US" sz="1400" spc="-56" dirty="0">
                <a:solidFill>
                  <a:srgbClr val="574839"/>
                </a:solidFill>
                <a:latin typeface="Open Sans 2"/>
              </a:rPr>
              <a:t>Sugar Maple</a:t>
            </a:r>
          </a:p>
        </p:txBody>
      </p:sp>
      <p:pic>
        <p:nvPicPr>
          <p:cNvPr id="10" name="Picture 9"/>
          <p:cNvPicPr>
            <a:picLocks noChangeAspect="1"/>
          </p:cNvPicPr>
          <p:nvPr/>
        </p:nvPicPr>
        <p:blipFill>
          <a:blip r:embed="rId4"/>
          <a:stretch>
            <a:fillRect/>
          </a:stretch>
        </p:blipFill>
        <p:spPr>
          <a:xfrm>
            <a:off x="1084447" y="1602957"/>
            <a:ext cx="6779041" cy="2816644"/>
          </a:xfrm>
          <a:prstGeom prst="rect">
            <a:avLst/>
          </a:prstGeom>
        </p:spPr>
      </p:pic>
    </p:spTree>
    <p:extLst>
      <p:ext uri="{BB962C8B-B14F-4D97-AF65-F5344CB8AC3E}">
        <p14:creationId xmlns:p14="http://schemas.microsoft.com/office/powerpoint/2010/main" val="2927023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pic>
        <p:nvPicPr>
          <p:cNvPr id="23" name="Picture 3"/>
          <p:cNvPicPr>
            <a:picLocks noChangeAspect="1"/>
          </p:cNvPicPr>
          <p:nvPr/>
        </p:nvPicPr>
        <p:blipFill>
          <a:blip r:embed="rId3"/>
          <a:srcRect/>
          <a:stretch>
            <a:fillRect/>
          </a:stretch>
        </p:blipFill>
        <p:spPr>
          <a:xfrm>
            <a:off x="5589925" y="1548367"/>
            <a:ext cx="3554075" cy="4442594"/>
          </a:xfrm>
          <a:prstGeom prst="rect">
            <a:avLst/>
          </a:prstGeom>
        </p:spPr>
      </p:pic>
      <p:grpSp>
        <p:nvGrpSpPr>
          <p:cNvPr id="27" name="Group 4"/>
          <p:cNvGrpSpPr/>
          <p:nvPr/>
        </p:nvGrpSpPr>
        <p:grpSpPr>
          <a:xfrm>
            <a:off x="330674" y="979566"/>
            <a:ext cx="8482654" cy="669447"/>
            <a:chOff x="0" y="95249"/>
            <a:chExt cx="22620409" cy="1785193"/>
          </a:xfrm>
        </p:grpSpPr>
        <p:sp>
          <p:nvSpPr>
            <p:cNvPr id="28"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Planting Design for Stormwater Management</a:t>
              </a:r>
            </a:p>
          </p:txBody>
        </p:sp>
        <p:sp>
          <p:nvSpPr>
            <p:cNvPr id="29"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pic>
        <p:nvPicPr>
          <p:cNvPr id="30" name="Picture 7"/>
          <p:cNvPicPr>
            <a:picLocks noChangeAspect="1"/>
          </p:cNvPicPr>
          <p:nvPr/>
        </p:nvPicPr>
        <p:blipFill>
          <a:blip r:embed="rId4"/>
          <a:srcRect t="4720"/>
          <a:stretch>
            <a:fillRect/>
          </a:stretch>
        </p:blipFill>
        <p:spPr>
          <a:xfrm>
            <a:off x="4076700" y="4227961"/>
            <a:ext cx="2159326" cy="1777370"/>
          </a:xfrm>
          <a:prstGeom prst="rect">
            <a:avLst/>
          </a:prstGeom>
        </p:spPr>
      </p:pic>
      <p:sp>
        <p:nvSpPr>
          <p:cNvPr id="31" name="Freeform 30"/>
          <p:cNvSpPr/>
          <p:nvPr/>
        </p:nvSpPr>
        <p:spPr>
          <a:xfrm rot="2445335" flipV="1">
            <a:off x="5745733" y="4770602"/>
            <a:ext cx="1767334" cy="517195"/>
          </a:xfrm>
          <a:custGeom>
            <a:avLst/>
            <a:gdLst>
              <a:gd name="connsiteX0" fmla="*/ 0 w 1556952"/>
              <a:gd name="connsiteY0" fmla="*/ 0 h 889687"/>
              <a:gd name="connsiteX1" fmla="*/ 1556952 w 1556952"/>
              <a:gd name="connsiteY1" fmla="*/ 889687 h 889687"/>
            </a:gdLst>
            <a:ahLst/>
            <a:cxnLst>
              <a:cxn ang="0">
                <a:pos x="connsiteX0" y="connsiteY0"/>
              </a:cxn>
              <a:cxn ang="0">
                <a:pos x="connsiteX1" y="connsiteY1"/>
              </a:cxn>
            </a:cxnLst>
            <a:rect l="l" t="t" r="r" b="b"/>
            <a:pathLst>
              <a:path w="1556952" h="889687">
                <a:moveTo>
                  <a:pt x="0" y="0"/>
                </a:moveTo>
                <a:cubicBezTo>
                  <a:pt x="471616" y="387178"/>
                  <a:pt x="943233" y="774357"/>
                  <a:pt x="1556952" y="889687"/>
                </a:cubicBezTo>
              </a:path>
            </a:pathLst>
          </a:custGeom>
          <a:noFill/>
          <a:ln w="127000">
            <a:solidFill>
              <a:schemeClr val="accent6"/>
            </a:solidFill>
            <a:tailEnd type="arrow" w="lg" len="med"/>
          </a:ln>
          <a:effectLst>
            <a:outerShdw blurRad="241300" dist="139700" dir="10020000" sx="105000" sy="1050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1916988"/>
            <a:ext cx="4495800" cy="3371850"/>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b="24625"/>
          <a:stretch/>
        </p:blipFill>
        <p:spPr>
          <a:xfrm>
            <a:off x="7405618" y="4256424"/>
            <a:ext cx="1481158" cy="1488574"/>
          </a:xfrm>
          <a:prstGeom prst="rect">
            <a:avLst/>
          </a:prstGeom>
          <a:ln>
            <a:solidFill>
              <a:schemeClr val="tx1"/>
            </a:solidFill>
          </a:ln>
        </p:spPr>
      </p:pic>
      <p:sp>
        <p:nvSpPr>
          <p:cNvPr id="34" name="TextBox 2"/>
          <p:cNvSpPr txBox="1"/>
          <p:nvPr/>
        </p:nvSpPr>
        <p:spPr>
          <a:xfrm>
            <a:off x="1" y="1817045"/>
            <a:ext cx="3656299" cy="3487108"/>
          </a:xfrm>
          <a:prstGeom prst="rect">
            <a:avLst/>
          </a:prstGeom>
        </p:spPr>
        <p:txBody>
          <a:bodyPr wrap="square" lIns="0" tIns="0" rIns="0" bIns="0" rtlCol="0" anchor="t">
            <a:spAutoFit/>
          </a:bodyPr>
          <a:lstStyle/>
          <a:p>
            <a:pPr marL="388620" lvl="1" indent="-194310" defTabSz="457200">
              <a:lnSpc>
                <a:spcPts val="2520"/>
              </a:lnSpc>
              <a:buFont typeface="Arial"/>
              <a:buChar char="•"/>
            </a:pPr>
            <a:r>
              <a:rPr lang="en-US" sz="1400" spc="-56" dirty="0">
                <a:solidFill>
                  <a:srgbClr val="574839"/>
                </a:solidFill>
                <a:latin typeface="Open Sans 2"/>
              </a:rPr>
              <a:t>We worked closely with the </a:t>
            </a:r>
            <a:r>
              <a:rPr lang="en-US" sz="1400" b="1" spc="-56" dirty="0">
                <a:solidFill>
                  <a:srgbClr val="574839"/>
                </a:solidFill>
                <a:latin typeface="Open Sans 2"/>
              </a:rPr>
              <a:t>engineer</a:t>
            </a:r>
            <a:r>
              <a:rPr lang="en-US" sz="1400" spc="-56" dirty="0">
                <a:solidFill>
                  <a:srgbClr val="574839"/>
                </a:solidFill>
                <a:latin typeface="Open Sans 2"/>
              </a:rPr>
              <a:t> to understand site elevations in the floodplain to determine planting layout.</a:t>
            </a:r>
          </a:p>
          <a:p>
            <a:pPr marL="388620" lvl="1" indent="-194310" defTabSz="457200">
              <a:lnSpc>
                <a:spcPts val="2520"/>
              </a:lnSpc>
              <a:spcBef>
                <a:spcPct val="0"/>
              </a:spcBef>
              <a:buFont typeface="Arial"/>
              <a:buChar char="•"/>
            </a:pPr>
            <a:r>
              <a:rPr lang="en-US" sz="1400" spc="-56" dirty="0">
                <a:solidFill>
                  <a:srgbClr val="574839"/>
                </a:solidFill>
                <a:latin typeface="Open Sans 2"/>
              </a:rPr>
              <a:t>The </a:t>
            </a:r>
            <a:r>
              <a:rPr lang="en-US" sz="1400" b="1" spc="-56" dirty="0">
                <a:solidFill>
                  <a:srgbClr val="574839"/>
                </a:solidFill>
                <a:latin typeface="Open Sans 2"/>
              </a:rPr>
              <a:t>contractor</a:t>
            </a:r>
            <a:r>
              <a:rPr lang="en-US" sz="1400" spc="-56" dirty="0">
                <a:solidFill>
                  <a:srgbClr val="574839"/>
                </a:solidFill>
                <a:latin typeface="Open Sans 2"/>
              </a:rPr>
              <a:t> supported our need to mark out elevations for site layout and volunteer planting event. </a:t>
            </a:r>
          </a:p>
          <a:p>
            <a:pPr marL="388620" lvl="1" indent="-194310" defTabSz="457200">
              <a:lnSpc>
                <a:spcPts val="2520"/>
              </a:lnSpc>
              <a:spcBef>
                <a:spcPct val="0"/>
              </a:spcBef>
              <a:buFont typeface="Arial"/>
              <a:buChar char="•"/>
            </a:pPr>
            <a:r>
              <a:rPr lang="en-US" sz="1400" b="1" spc="-56" dirty="0">
                <a:solidFill>
                  <a:srgbClr val="574839"/>
                </a:solidFill>
                <a:latin typeface="Open Sans 2"/>
              </a:rPr>
              <a:t>13,000+ </a:t>
            </a:r>
            <a:r>
              <a:rPr lang="en-US" sz="1400" b="1" spc="-56" dirty="0" err="1">
                <a:solidFill>
                  <a:srgbClr val="574839"/>
                </a:solidFill>
                <a:latin typeface="Open Sans 2"/>
              </a:rPr>
              <a:t>sq</a:t>
            </a:r>
            <a:r>
              <a:rPr lang="en-US" sz="1400" b="1" spc="-56" dirty="0">
                <a:solidFill>
                  <a:srgbClr val="574839"/>
                </a:solidFill>
                <a:latin typeface="Open Sans 2"/>
              </a:rPr>
              <a:t> ft. </a:t>
            </a:r>
            <a:r>
              <a:rPr lang="en-US" sz="1400" spc="-56" dirty="0">
                <a:solidFill>
                  <a:srgbClr val="574839"/>
                </a:solidFill>
                <a:latin typeface="Open Sans 2"/>
              </a:rPr>
              <a:t>asphalt parking lot removed.</a:t>
            </a:r>
          </a:p>
          <a:p>
            <a:pPr marL="388620" lvl="1" indent="-194310" defTabSz="457200">
              <a:lnSpc>
                <a:spcPts val="2520"/>
              </a:lnSpc>
              <a:spcBef>
                <a:spcPct val="0"/>
              </a:spcBef>
              <a:buFont typeface="Arial"/>
              <a:buChar char="•"/>
            </a:pPr>
            <a:r>
              <a:rPr lang="en-US" sz="1400" b="1" spc="-56" dirty="0">
                <a:solidFill>
                  <a:srgbClr val="574839"/>
                </a:solidFill>
                <a:latin typeface="Open Sans 2"/>
              </a:rPr>
              <a:t>50 trees</a:t>
            </a:r>
            <a:r>
              <a:rPr lang="en-US" sz="1400" spc="-56" dirty="0">
                <a:solidFill>
                  <a:srgbClr val="574839"/>
                </a:solidFill>
                <a:latin typeface="Open Sans 2"/>
              </a:rPr>
              <a:t>, </a:t>
            </a:r>
            <a:r>
              <a:rPr lang="en-US" sz="1400" b="1" spc="-56" dirty="0">
                <a:solidFill>
                  <a:srgbClr val="574839"/>
                </a:solidFill>
                <a:latin typeface="Open Sans 2"/>
              </a:rPr>
              <a:t>144 shrubs</a:t>
            </a:r>
            <a:r>
              <a:rPr lang="en-US" sz="1400" spc="-56" dirty="0">
                <a:solidFill>
                  <a:srgbClr val="574839"/>
                </a:solidFill>
                <a:latin typeface="Open Sans 2"/>
              </a:rPr>
              <a:t>, wetland and upland native seed mix planted by volunteers. 200 additional perennials will be planted this year.</a:t>
            </a:r>
          </a:p>
          <a:p>
            <a:pPr marL="388620" lvl="1" indent="-194310" defTabSz="457200">
              <a:lnSpc>
                <a:spcPts val="2520"/>
              </a:lnSpc>
              <a:spcBef>
                <a:spcPct val="0"/>
              </a:spcBef>
              <a:buFont typeface="Arial"/>
              <a:buChar char="•"/>
            </a:pPr>
            <a:endParaRPr lang="en-US" sz="1400" spc="-56" dirty="0">
              <a:solidFill>
                <a:srgbClr val="574839"/>
              </a:solidFill>
              <a:latin typeface="Open Sans 2"/>
            </a:endParaRPr>
          </a:p>
        </p:txBody>
      </p:sp>
      <p:pic>
        <p:nvPicPr>
          <p:cNvPr id="35" name="Picture 34"/>
          <p:cNvPicPr>
            <a:picLocks noChangeAspect="1"/>
          </p:cNvPicPr>
          <p:nvPr/>
        </p:nvPicPr>
        <p:blipFill rotWithShape="1">
          <a:blip r:embed="rId7">
            <a:extLst>
              <a:ext uri="{28A0092B-C50C-407E-A947-70E740481C1C}">
                <a14:useLocalDpi xmlns:a14="http://schemas.microsoft.com/office/drawing/2010/main" val="0"/>
              </a:ext>
            </a:extLst>
          </a:blip>
          <a:srcRect l="35031" t="51837"/>
          <a:stretch/>
        </p:blipFill>
        <p:spPr>
          <a:xfrm>
            <a:off x="3913524" y="2781300"/>
            <a:ext cx="5203068" cy="2171091"/>
          </a:xfrm>
          <a:prstGeom prst="rect">
            <a:avLst/>
          </a:prstGeom>
          <a:ln w="28575">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0591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800881" y="5131080"/>
            <a:ext cx="1343120" cy="869670"/>
          </a:xfrm>
          <a:prstGeom prst="rect">
            <a:avLst/>
          </a:prstGeom>
        </p:spPr>
      </p:pic>
      <p:grpSp>
        <p:nvGrpSpPr>
          <p:cNvPr id="5" name="Group 5"/>
          <p:cNvGrpSpPr/>
          <p:nvPr/>
        </p:nvGrpSpPr>
        <p:grpSpPr>
          <a:xfrm>
            <a:off x="330674" y="979566"/>
            <a:ext cx="8482654" cy="669447"/>
            <a:chOff x="0" y="95249"/>
            <a:chExt cx="22620409" cy="1785193"/>
          </a:xfrm>
        </p:grpSpPr>
        <p:sp>
          <p:nvSpPr>
            <p:cNvPr id="6" name="TextBox 6"/>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Climate Change Strategies</a:t>
              </a:r>
            </a:p>
          </p:txBody>
        </p:sp>
        <p:sp>
          <p:nvSpPr>
            <p:cNvPr id="7" name="TextBox 7"/>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grpSp>
        <p:nvGrpSpPr>
          <p:cNvPr id="26" name="Group 25"/>
          <p:cNvGrpSpPr/>
          <p:nvPr/>
        </p:nvGrpSpPr>
        <p:grpSpPr>
          <a:xfrm>
            <a:off x="477537" y="1409700"/>
            <a:ext cx="8335790" cy="4447388"/>
            <a:chOff x="955075" y="1392225"/>
            <a:chExt cx="10877708" cy="4868660"/>
          </a:xfrm>
        </p:grpSpPr>
        <p:pic>
          <p:nvPicPr>
            <p:cNvPr id="10" name="Google Shape;389;p34"/>
            <p:cNvPicPr preferRelativeResize="0"/>
            <p:nvPr/>
          </p:nvPicPr>
          <p:blipFill>
            <a:blip r:embed="rId4">
              <a:alphaModFix/>
            </a:blip>
            <a:stretch>
              <a:fillRect/>
            </a:stretch>
          </p:blipFill>
          <p:spPr>
            <a:xfrm>
              <a:off x="955075" y="1392225"/>
              <a:ext cx="3006414" cy="1874319"/>
            </a:xfrm>
            <a:prstGeom prst="rect">
              <a:avLst/>
            </a:prstGeom>
            <a:noFill/>
            <a:ln>
              <a:noFill/>
            </a:ln>
          </p:spPr>
        </p:pic>
        <p:pic>
          <p:nvPicPr>
            <p:cNvPr id="11" name="Google Shape;390;p34"/>
            <p:cNvPicPr preferRelativeResize="0"/>
            <p:nvPr/>
          </p:nvPicPr>
          <p:blipFill>
            <a:blip r:embed="rId5">
              <a:alphaModFix/>
            </a:blip>
            <a:stretch>
              <a:fillRect/>
            </a:stretch>
          </p:blipFill>
          <p:spPr>
            <a:xfrm>
              <a:off x="4074316" y="1392225"/>
              <a:ext cx="2510935" cy="1874319"/>
            </a:xfrm>
            <a:prstGeom prst="rect">
              <a:avLst/>
            </a:prstGeom>
            <a:noFill/>
            <a:ln>
              <a:noFill/>
            </a:ln>
          </p:spPr>
        </p:pic>
        <p:pic>
          <p:nvPicPr>
            <p:cNvPr id="12" name="Google Shape;391;p34"/>
            <p:cNvPicPr preferRelativeResize="0"/>
            <p:nvPr/>
          </p:nvPicPr>
          <p:blipFill>
            <a:blip r:embed="rId6">
              <a:alphaModFix/>
            </a:blip>
            <a:stretch>
              <a:fillRect/>
            </a:stretch>
          </p:blipFill>
          <p:spPr>
            <a:xfrm>
              <a:off x="6698079" y="1392225"/>
              <a:ext cx="2510936" cy="1866142"/>
            </a:xfrm>
            <a:prstGeom prst="rect">
              <a:avLst/>
            </a:prstGeom>
            <a:noFill/>
            <a:ln>
              <a:noFill/>
            </a:ln>
          </p:spPr>
        </p:pic>
        <p:pic>
          <p:nvPicPr>
            <p:cNvPr id="13" name="Google Shape;392;p34"/>
            <p:cNvPicPr preferRelativeResize="0"/>
            <p:nvPr/>
          </p:nvPicPr>
          <p:blipFill>
            <a:blip r:embed="rId7">
              <a:alphaModFix/>
            </a:blip>
            <a:stretch>
              <a:fillRect/>
            </a:stretch>
          </p:blipFill>
          <p:spPr>
            <a:xfrm>
              <a:off x="9321836" y="1394450"/>
              <a:ext cx="2510935" cy="1861677"/>
            </a:xfrm>
            <a:prstGeom prst="rect">
              <a:avLst/>
            </a:prstGeom>
            <a:noFill/>
            <a:ln>
              <a:noFill/>
            </a:ln>
          </p:spPr>
        </p:pic>
        <p:grpSp>
          <p:nvGrpSpPr>
            <p:cNvPr id="15" name="Google Shape;394;p34"/>
            <p:cNvGrpSpPr/>
            <p:nvPr/>
          </p:nvGrpSpPr>
          <p:grpSpPr>
            <a:xfrm>
              <a:off x="5915583" y="3285410"/>
              <a:ext cx="5917200" cy="2975475"/>
              <a:chOff x="5915583" y="3330410"/>
              <a:chExt cx="5917200" cy="2975475"/>
            </a:xfrm>
          </p:grpSpPr>
          <p:sp>
            <p:nvSpPr>
              <p:cNvPr id="16" name="Google Shape;395;p34"/>
              <p:cNvSpPr/>
              <p:nvPr/>
            </p:nvSpPr>
            <p:spPr>
              <a:xfrm>
                <a:off x="5915583" y="3398285"/>
                <a:ext cx="5917200" cy="2907600"/>
              </a:xfrm>
              <a:prstGeom prst="rect">
                <a:avLst/>
              </a:prstGeom>
              <a:solidFill>
                <a:schemeClr val="lt2"/>
              </a:solidFill>
              <a:ln w="19050" cap="flat" cmpd="sng">
                <a:solidFill>
                  <a:schemeClr val="accent5"/>
                </a:solidFill>
                <a:prstDash val="solid"/>
                <a:round/>
                <a:headEnd type="none" w="sm" len="sm"/>
                <a:tailEnd type="none" w="sm" len="sm"/>
              </a:ln>
            </p:spPr>
            <p:txBody>
              <a:bodyPr spcFirstLastPara="1" wrap="square" lIns="45713" tIns="45713" rIns="45713" bIns="45713" anchor="ctr" anchorCtr="0">
                <a:noAutofit/>
              </a:bodyPr>
              <a:lstStyle/>
              <a:p>
                <a:pPr defTabSz="457200"/>
                <a:endParaRPr sz="900">
                  <a:solidFill>
                    <a:prstClr val="black"/>
                  </a:solidFill>
                  <a:latin typeface="Calibri"/>
                </a:endParaRPr>
              </a:p>
            </p:txBody>
          </p:sp>
          <p:grpSp>
            <p:nvGrpSpPr>
              <p:cNvPr id="17" name="Google Shape;396;p34"/>
              <p:cNvGrpSpPr/>
              <p:nvPr/>
            </p:nvGrpSpPr>
            <p:grpSpPr>
              <a:xfrm>
                <a:off x="6013069" y="3789696"/>
                <a:ext cx="5722219" cy="2292555"/>
                <a:chOff x="6013069" y="3789696"/>
                <a:chExt cx="5722219" cy="2292555"/>
              </a:xfrm>
            </p:grpSpPr>
            <p:pic>
              <p:nvPicPr>
                <p:cNvPr id="19" name="Google Shape;397;p34"/>
                <p:cNvPicPr preferRelativeResize="0"/>
                <p:nvPr/>
              </p:nvPicPr>
              <p:blipFill>
                <a:blip r:embed="rId8">
                  <a:alphaModFix/>
                </a:blip>
                <a:stretch>
                  <a:fillRect/>
                </a:stretch>
              </p:blipFill>
              <p:spPr>
                <a:xfrm>
                  <a:off x="6013069" y="3789702"/>
                  <a:ext cx="1661530" cy="1152768"/>
                </a:xfrm>
                <a:prstGeom prst="rect">
                  <a:avLst/>
                </a:prstGeom>
                <a:noFill/>
                <a:ln>
                  <a:noFill/>
                </a:ln>
              </p:spPr>
            </p:pic>
            <p:pic>
              <p:nvPicPr>
                <p:cNvPr id="20" name="Google Shape;398;p34"/>
                <p:cNvPicPr preferRelativeResize="0"/>
                <p:nvPr/>
              </p:nvPicPr>
              <p:blipFill>
                <a:blip r:embed="rId9">
                  <a:alphaModFix/>
                </a:blip>
                <a:stretch>
                  <a:fillRect/>
                </a:stretch>
              </p:blipFill>
              <p:spPr>
                <a:xfrm>
                  <a:off x="7674598" y="3789710"/>
                  <a:ext cx="1650113" cy="1152768"/>
                </a:xfrm>
                <a:prstGeom prst="rect">
                  <a:avLst/>
                </a:prstGeom>
                <a:noFill/>
                <a:ln>
                  <a:noFill/>
                </a:ln>
              </p:spPr>
            </p:pic>
            <p:pic>
              <p:nvPicPr>
                <p:cNvPr id="21" name="Google Shape;399;p34"/>
                <p:cNvPicPr preferRelativeResize="0"/>
                <p:nvPr/>
              </p:nvPicPr>
              <p:blipFill>
                <a:blip r:embed="rId10">
                  <a:alphaModFix/>
                </a:blip>
                <a:stretch>
                  <a:fillRect/>
                </a:stretch>
              </p:blipFill>
              <p:spPr>
                <a:xfrm>
                  <a:off x="6013079" y="4942462"/>
                  <a:ext cx="1661518" cy="1126802"/>
                </a:xfrm>
                <a:prstGeom prst="rect">
                  <a:avLst/>
                </a:prstGeom>
                <a:noFill/>
                <a:ln>
                  <a:noFill/>
                </a:ln>
              </p:spPr>
            </p:pic>
            <p:pic>
              <p:nvPicPr>
                <p:cNvPr id="22" name="Google Shape;400;p34"/>
                <p:cNvPicPr preferRelativeResize="0"/>
                <p:nvPr/>
              </p:nvPicPr>
              <p:blipFill rotWithShape="1">
                <a:blip r:embed="rId11">
                  <a:alphaModFix/>
                </a:blip>
                <a:srcRect b="20986"/>
                <a:stretch/>
              </p:blipFill>
              <p:spPr>
                <a:xfrm>
                  <a:off x="9557352" y="4813911"/>
                  <a:ext cx="2177936" cy="1268341"/>
                </a:xfrm>
                <a:prstGeom prst="rect">
                  <a:avLst/>
                </a:prstGeom>
                <a:noFill/>
                <a:ln>
                  <a:noFill/>
                </a:ln>
              </p:spPr>
            </p:pic>
            <p:pic>
              <p:nvPicPr>
                <p:cNvPr id="23" name="Google Shape;401;p34"/>
                <p:cNvPicPr preferRelativeResize="0"/>
                <p:nvPr/>
              </p:nvPicPr>
              <p:blipFill>
                <a:blip r:embed="rId12">
                  <a:alphaModFix/>
                </a:blip>
                <a:stretch>
                  <a:fillRect/>
                </a:stretch>
              </p:blipFill>
              <p:spPr>
                <a:xfrm>
                  <a:off x="7674598" y="4929483"/>
                  <a:ext cx="1882763" cy="1152768"/>
                </a:xfrm>
                <a:prstGeom prst="rect">
                  <a:avLst/>
                </a:prstGeom>
                <a:noFill/>
                <a:ln>
                  <a:noFill/>
                </a:ln>
              </p:spPr>
            </p:pic>
            <p:pic>
              <p:nvPicPr>
                <p:cNvPr id="24" name="Google Shape;402;p34"/>
                <p:cNvPicPr preferRelativeResize="0"/>
                <p:nvPr/>
              </p:nvPicPr>
              <p:blipFill>
                <a:blip r:embed="rId13">
                  <a:alphaModFix/>
                </a:blip>
                <a:stretch>
                  <a:fillRect/>
                </a:stretch>
              </p:blipFill>
              <p:spPr>
                <a:xfrm>
                  <a:off x="9324720" y="3802692"/>
                  <a:ext cx="1251929" cy="1126793"/>
                </a:xfrm>
                <a:prstGeom prst="rect">
                  <a:avLst/>
                </a:prstGeom>
                <a:noFill/>
                <a:ln>
                  <a:noFill/>
                </a:ln>
              </p:spPr>
            </p:pic>
            <p:pic>
              <p:nvPicPr>
                <p:cNvPr id="25" name="Google Shape;403;p34"/>
                <p:cNvPicPr preferRelativeResize="0"/>
                <p:nvPr/>
              </p:nvPicPr>
              <p:blipFill>
                <a:blip r:embed="rId14">
                  <a:alphaModFix/>
                </a:blip>
                <a:stretch>
                  <a:fillRect/>
                </a:stretch>
              </p:blipFill>
              <p:spPr>
                <a:xfrm>
                  <a:off x="10561636" y="3789696"/>
                  <a:ext cx="1151217" cy="1719153"/>
                </a:xfrm>
                <a:prstGeom prst="rect">
                  <a:avLst/>
                </a:prstGeom>
                <a:noFill/>
                <a:ln>
                  <a:noFill/>
                </a:ln>
              </p:spPr>
            </p:pic>
          </p:grpSp>
          <p:sp>
            <p:nvSpPr>
              <p:cNvPr id="18" name="Google Shape;404;p34"/>
              <p:cNvSpPr txBox="1"/>
              <p:nvPr/>
            </p:nvSpPr>
            <p:spPr>
              <a:xfrm>
                <a:off x="5915583" y="3330410"/>
                <a:ext cx="5917200" cy="359100"/>
              </a:xfrm>
              <a:prstGeom prst="rect">
                <a:avLst/>
              </a:prstGeom>
              <a:noFill/>
              <a:ln>
                <a:noFill/>
              </a:ln>
            </p:spPr>
            <p:txBody>
              <a:bodyPr spcFirstLastPara="1" wrap="square" lIns="45713" tIns="45713" rIns="45713" bIns="45713" anchor="t" anchorCtr="0">
                <a:noAutofit/>
              </a:bodyPr>
              <a:lstStyle/>
              <a:p>
                <a:pPr algn="ctr" defTabSz="457200">
                  <a:spcBef>
                    <a:spcPts val="500"/>
                  </a:spcBef>
                </a:pPr>
                <a:r>
                  <a:rPr lang="en-US" sz="1600" b="1" dirty="0">
                    <a:solidFill>
                      <a:srgbClr val="4F81BD"/>
                    </a:solidFill>
                    <a:latin typeface="Calibri"/>
                  </a:rPr>
                  <a:t>Species we hope to see blooming this year</a:t>
                </a:r>
                <a:endParaRPr sz="1600" b="1" dirty="0">
                  <a:solidFill>
                    <a:srgbClr val="4F81BD"/>
                  </a:solidFill>
                  <a:latin typeface="Calibri"/>
                </a:endParaRPr>
              </a:p>
            </p:txBody>
          </p:sp>
        </p:grpSp>
      </p:grpSp>
      <p:pic>
        <p:nvPicPr>
          <p:cNvPr id="3" name="Picture 2"/>
          <p:cNvPicPr>
            <a:picLocks noChangeAspect="1"/>
          </p:cNvPicPr>
          <p:nvPr/>
        </p:nvPicPr>
        <p:blipFill rotWithShape="1">
          <a:blip r:embed="rId15"/>
          <a:srcRect l="9727" t="25" r="3666" b="1"/>
          <a:stretch/>
        </p:blipFill>
        <p:spPr>
          <a:xfrm>
            <a:off x="491262" y="3201075"/>
            <a:ext cx="3695700" cy="2657475"/>
          </a:xfrm>
          <a:prstGeom prst="rect">
            <a:avLst/>
          </a:prstGeom>
        </p:spPr>
      </p:pic>
    </p:spTree>
    <p:extLst>
      <p:ext uri="{BB962C8B-B14F-4D97-AF65-F5344CB8AC3E}">
        <p14:creationId xmlns:p14="http://schemas.microsoft.com/office/powerpoint/2010/main" val="14575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2" name="TextBox 2"/>
          <p:cNvSpPr txBox="1"/>
          <p:nvPr/>
        </p:nvSpPr>
        <p:spPr>
          <a:xfrm>
            <a:off x="0" y="1785198"/>
            <a:ext cx="4229100" cy="3807709"/>
          </a:xfrm>
          <a:prstGeom prst="rect">
            <a:avLst/>
          </a:prstGeom>
        </p:spPr>
        <p:txBody>
          <a:bodyPr wrap="square" lIns="0" tIns="0" rIns="0" bIns="0" rtlCol="0" anchor="t">
            <a:spAutoFit/>
          </a:bodyPr>
          <a:lstStyle/>
          <a:p>
            <a:pPr marL="388620" lvl="1" indent="-194310" defTabSz="457200">
              <a:lnSpc>
                <a:spcPts val="2520"/>
              </a:lnSpc>
              <a:buFont typeface="Arial"/>
              <a:buChar char="•"/>
            </a:pPr>
            <a:r>
              <a:rPr lang="en-US" sz="1400" spc="-56" dirty="0">
                <a:solidFill>
                  <a:srgbClr val="574839"/>
                </a:solidFill>
                <a:latin typeface="Open Sans 2"/>
              </a:rPr>
              <a:t>Maintain watering schedule, especially for upland tree species.</a:t>
            </a:r>
          </a:p>
          <a:p>
            <a:pPr marL="388620" lvl="1" indent="-194310" defTabSz="457200">
              <a:lnSpc>
                <a:spcPts val="2520"/>
              </a:lnSpc>
              <a:buFont typeface="Arial"/>
              <a:buChar char="•"/>
            </a:pPr>
            <a:r>
              <a:rPr lang="en-US" sz="1400" spc="-56" dirty="0">
                <a:solidFill>
                  <a:srgbClr val="574839"/>
                </a:solidFill>
                <a:latin typeface="Open Sans 2"/>
              </a:rPr>
              <a:t>Plan Crew and Volunteer maintenance days for invasive species.</a:t>
            </a:r>
          </a:p>
          <a:p>
            <a:pPr marL="617220" lvl="2" indent="-194310" defTabSz="457200">
              <a:lnSpc>
                <a:spcPts val="2520"/>
              </a:lnSpc>
              <a:buFont typeface="Arial"/>
              <a:buChar char="•"/>
            </a:pPr>
            <a:r>
              <a:rPr lang="en-US" sz="1400" spc="-56" dirty="0">
                <a:solidFill>
                  <a:srgbClr val="574839"/>
                </a:solidFill>
                <a:latin typeface="Open Sans 2"/>
              </a:rPr>
              <a:t>Challenge: Becoming more familiar with wetland </a:t>
            </a:r>
            <a:r>
              <a:rPr lang="en-US" sz="1400" spc="-56" dirty="0" err="1">
                <a:solidFill>
                  <a:srgbClr val="574839"/>
                </a:solidFill>
                <a:latin typeface="Open Sans 2"/>
              </a:rPr>
              <a:t>invasives</a:t>
            </a:r>
            <a:r>
              <a:rPr lang="en-US" sz="1400" spc="-56" dirty="0">
                <a:solidFill>
                  <a:srgbClr val="574839"/>
                </a:solidFill>
                <a:latin typeface="Open Sans 2"/>
              </a:rPr>
              <a:t> and respective management practices. </a:t>
            </a:r>
          </a:p>
          <a:p>
            <a:pPr marL="617220" lvl="2" indent="-194310" defTabSz="457200">
              <a:lnSpc>
                <a:spcPts val="2520"/>
              </a:lnSpc>
              <a:buFont typeface="Arial"/>
              <a:buChar char="•"/>
            </a:pPr>
            <a:r>
              <a:rPr lang="en-US" sz="1400" spc="-56" dirty="0">
                <a:solidFill>
                  <a:srgbClr val="574839"/>
                </a:solidFill>
                <a:latin typeface="Open Sans 2"/>
              </a:rPr>
              <a:t>Scheduling sufficient time to address outbreaks with urgency.</a:t>
            </a:r>
          </a:p>
          <a:p>
            <a:pPr marL="388620" lvl="1" indent="-194310" defTabSz="457200">
              <a:lnSpc>
                <a:spcPts val="2520"/>
              </a:lnSpc>
              <a:buFont typeface="Arial"/>
              <a:buChar char="•"/>
            </a:pPr>
            <a:r>
              <a:rPr lang="en-US" sz="1400" spc="-56" dirty="0">
                <a:solidFill>
                  <a:srgbClr val="574839"/>
                </a:solidFill>
                <a:latin typeface="Open Sans 2"/>
              </a:rPr>
              <a:t>Provide opportunities for community education, in-person and online. </a:t>
            </a:r>
          </a:p>
          <a:p>
            <a:pPr marL="617220" lvl="2" indent="-194310" defTabSz="457200">
              <a:lnSpc>
                <a:spcPts val="2520"/>
              </a:lnSpc>
              <a:buFont typeface="Arial"/>
              <a:buChar char="•"/>
            </a:pPr>
            <a:r>
              <a:rPr lang="en-US" sz="1400" spc="-56" dirty="0">
                <a:solidFill>
                  <a:srgbClr val="574839"/>
                </a:solidFill>
                <a:latin typeface="Open Sans 2"/>
              </a:rPr>
              <a:t>Promote mental and social health in face of climate change and the pandemic. </a:t>
            </a:r>
          </a:p>
        </p:txBody>
      </p:sp>
      <p:pic>
        <p:nvPicPr>
          <p:cNvPr id="3" name="Picture 3"/>
          <p:cNvPicPr>
            <a:picLocks noChangeAspect="1"/>
          </p:cNvPicPr>
          <p:nvPr/>
        </p:nvPicPr>
        <p:blipFill>
          <a:blip r:embed="rId3"/>
          <a:srcRect/>
          <a:stretch>
            <a:fillRect/>
          </a:stretch>
        </p:blipFill>
        <p:spPr>
          <a:xfrm>
            <a:off x="7800881" y="5131080"/>
            <a:ext cx="1343120" cy="869670"/>
          </a:xfrm>
          <a:prstGeom prst="rect">
            <a:avLst/>
          </a:prstGeom>
        </p:spPr>
      </p:pic>
      <p:grpSp>
        <p:nvGrpSpPr>
          <p:cNvPr id="4" name="Group 4"/>
          <p:cNvGrpSpPr/>
          <p:nvPr/>
        </p:nvGrpSpPr>
        <p:grpSpPr>
          <a:xfrm>
            <a:off x="330674" y="979566"/>
            <a:ext cx="8482654" cy="669447"/>
            <a:chOff x="0" y="95249"/>
            <a:chExt cx="22620409" cy="1785193"/>
          </a:xfrm>
        </p:grpSpPr>
        <p:sp>
          <p:nvSpPr>
            <p:cNvPr id="5"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Climate Change Actions</a:t>
              </a:r>
            </a:p>
          </p:txBody>
        </p:sp>
        <p:sp>
          <p:nvSpPr>
            <p:cNvPr id="6"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sp>
        <p:nvSpPr>
          <p:cNvPr id="13" name="Rectangle 12"/>
          <p:cNvSpPr/>
          <p:nvPr/>
        </p:nvSpPr>
        <p:spPr>
          <a:xfrm>
            <a:off x="4914900" y="4838700"/>
            <a:ext cx="1992918" cy="290657"/>
          </a:xfrm>
          <a:prstGeom prst="rect">
            <a:avLst/>
          </a:prstGeom>
        </p:spPr>
        <p:txBody>
          <a:bodyPr wrap="none">
            <a:spAutoFit/>
          </a:bodyPr>
          <a:lstStyle/>
          <a:p>
            <a:pPr marL="129540" lvl="1" defTabSz="457200">
              <a:lnSpc>
                <a:spcPts val="1680"/>
              </a:lnSpc>
            </a:pPr>
            <a:r>
              <a:rPr lang="en-US" sz="1200" dirty="0">
                <a:solidFill>
                  <a:srgbClr val="FFFFFF"/>
                </a:solidFill>
                <a:latin typeface="Open Sans 1 Bold"/>
              </a:rPr>
              <a:t>Eliza Howell Park - South</a:t>
            </a:r>
          </a:p>
        </p:txBody>
      </p:sp>
      <p:pic>
        <p:nvPicPr>
          <p:cNvPr id="7" name="Picture 6"/>
          <p:cNvPicPr>
            <a:picLocks noChangeAspect="1"/>
          </p:cNvPicPr>
          <p:nvPr/>
        </p:nvPicPr>
        <p:blipFill rotWithShape="1">
          <a:blip r:embed="rId4"/>
          <a:srcRect l="5303"/>
          <a:stretch/>
        </p:blipFill>
        <p:spPr>
          <a:xfrm>
            <a:off x="4572000" y="2346987"/>
            <a:ext cx="4572000" cy="2623801"/>
          </a:xfrm>
          <a:prstGeom prst="rect">
            <a:avLst/>
          </a:prstGeom>
        </p:spPr>
      </p:pic>
    </p:spTree>
    <p:extLst>
      <p:ext uri="{BB962C8B-B14F-4D97-AF65-F5344CB8AC3E}">
        <p14:creationId xmlns:p14="http://schemas.microsoft.com/office/powerpoint/2010/main" val="1876730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rcRect l="269" r="269" b="25403"/>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057400" y="3139726"/>
            <a:ext cx="5029200" cy="577081"/>
          </a:xfrm>
          <a:prstGeom prst="rect">
            <a:avLst/>
          </a:prstGeom>
        </p:spPr>
        <p:txBody>
          <a:bodyPr lIns="0" tIns="0" rIns="0" bIns="0" rtlCol="0" anchor="t">
            <a:spAutoFit/>
          </a:bodyPr>
          <a:lstStyle/>
          <a:p>
            <a:pPr algn="ctr" defTabSz="457200">
              <a:lnSpc>
                <a:spcPts val="4500"/>
              </a:lnSpc>
              <a:spcBef>
                <a:spcPct val="0"/>
              </a:spcBef>
            </a:pPr>
            <a:r>
              <a:rPr lang="en-US" sz="3750" spc="-113" dirty="0">
                <a:solidFill>
                  <a:srgbClr val="FFFFFF"/>
                </a:solidFill>
                <a:latin typeface="Open Sans 1 Bold"/>
              </a:rPr>
              <a:t>Thank You!</a:t>
            </a:r>
          </a:p>
        </p:txBody>
      </p:sp>
      <p:sp>
        <p:nvSpPr>
          <p:cNvPr id="3" name="AutoShape 3"/>
          <p:cNvSpPr/>
          <p:nvPr/>
        </p:nvSpPr>
        <p:spPr>
          <a:xfrm rot="-5400000">
            <a:off x="4507726" y="3011353"/>
            <a:ext cx="4795" cy="3933898"/>
          </a:xfrm>
          <a:prstGeom prst="rect">
            <a:avLst/>
          </a:prstGeom>
          <a:solidFill>
            <a:srgbClr val="FFFFFF"/>
          </a:solidFill>
        </p:spPr>
      </p:sp>
      <p:sp>
        <p:nvSpPr>
          <p:cNvPr id="5" name="TextBox 5"/>
          <p:cNvSpPr txBox="1"/>
          <p:nvPr/>
        </p:nvSpPr>
        <p:spPr>
          <a:xfrm>
            <a:off x="2543175" y="4344753"/>
            <a:ext cx="4057650" cy="328616"/>
          </a:xfrm>
          <a:prstGeom prst="rect">
            <a:avLst/>
          </a:prstGeom>
        </p:spPr>
        <p:txBody>
          <a:bodyPr lIns="0" tIns="0" rIns="0" bIns="0" rtlCol="0" anchor="t">
            <a:spAutoFit/>
          </a:bodyPr>
          <a:lstStyle/>
          <a:p>
            <a:pPr algn="ctr" defTabSz="457200">
              <a:lnSpc>
                <a:spcPts val="3120"/>
              </a:lnSpc>
              <a:spcBef>
                <a:spcPct val="0"/>
              </a:spcBef>
            </a:pPr>
            <a:endParaRPr sz="900">
              <a:solidFill>
                <a:prstClr val="black"/>
              </a:solidFill>
              <a:latin typeface="Calibri"/>
            </a:endParaRPr>
          </a:p>
        </p:txBody>
      </p:sp>
      <p:sp>
        <p:nvSpPr>
          <p:cNvPr id="6" name="TextBox 6"/>
          <p:cNvSpPr txBox="1"/>
          <p:nvPr/>
        </p:nvSpPr>
        <p:spPr>
          <a:xfrm>
            <a:off x="2889032" y="5114718"/>
            <a:ext cx="3365937" cy="222818"/>
          </a:xfrm>
          <a:prstGeom prst="rect">
            <a:avLst/>
          </a:prstGeom>
        </p:spPr>
        <p:txBody>
          <a:bodyPr lIns="0" tIns="0" rIns="0" bIns="0" rtlCol="0" anchor="t">
            <a:spAutoFit/>
          </a:bodyPr>
          <a:lstStyle/>
          <a:p>
            <a:pPr algn="ctr" defTabSz="457200">
              <a:lnSpc>
                <a:spcPts val="1960"/>
              </a:lnSpc>
            </a:pPr>
            <a:endParaRPr sz="900">
              <a:solidFill>
                <a:prstClr val="black"/>
              </a:solidFill>
              <a:latin typeface="Calibri"/>
            </a:endParaRPr>
          </a:p>
        </p:txBody>
      </p:sp>
      <p:pic>
        <p:nvPicPr>
          <p:cNvPr id="7" name="Picture 7"/>
          <p:cNvPicPr>
            <a:picLocks noChangeAspect="1"/>
          </p:cNvPicPr>
          <p:nvPr/>
        </p:nvPicPr>
        <p:blipFill>
          <a:blip r:embed="rId4"/>
          <a:srcRect/>
          <a:stretch>
            <a:fillRect/>
          </a:stretch>
        </p:blipFill>
        <p:spPr>
          <a:xfrm>
            <a:off x="7800881" y="5131080"/>
            <a:ext cx="1343120" cy="8696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854757"/>
            <a:ext cx="9144000" cy="5145993"/>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35194" y="856891"/>
            <a:ext cx="7101526" cy="5143859"/>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6891"/>
            <a:ext cx="6993733" cy="514385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D98A63D5-5447-4715-A423-92FEEFD80FD5}"/>
              </a:ext>
            </a:extLst>
          </p:cNvPr>
          <p:cNvSpPr>
            <a:spLocks noGrp="1"/>
          </p:cNvSpPr>
          <p:nvPr>
            <p:ph type="ctrTitle"/>
          </p:nvPr>
        </p:nvSpPr>
        <p:spPr>
          <a:xfrm>
            <a:off x="603504" y="1578935"/>
            <a:ext cx="4828275" cy="1958975"/>
          </a:xfrm>
        </p:spPr>
        <p:txBody>
          <a:bodyPr anchor="b">
            <a:normAutofit/>
          </a:bodyPr>
          <a:lstStyle/>
          <a:p>
            <a:pPr algn="l"/>
            <a:r>
              <a:rPr lang="en-US" sz="3150" b="1" dirty="0"/>
              <a:t>Enhancing Climate Adaptation and Resiliency at the Refuge Gateway in Trenton, Michigan</a:t>
            </a:r>
          </a:p>
        </p:txBody>
      </p:sp>
      <p:sp>
        <p:nvSpPr>
          <p:cNvPr id="3" name="Subtitle 2">
            <a:extLst>
              <a:ext uri="{FF2B5EF4-FFF2-40B4-BE49-F238E27FC236}">
                <a16:creationId xmlns:a16="http://schemas.microsoft.com/office/drawing/2014/main" id="{7468DA90-1C45-4A3A-93EF-92111DBF17C5}"/>
              </a:ext>
            </a:extLst>
          </p:cNvPr>
          <p:cNvSpPr>
            <a:spLocks noGrp="1"/>
          </p:cNvSpPr>
          <p:nvPr>
            <p:ph type="subTitle" idx="1"/>
          </p:nvPr>
        </p:nvSpPr>
        <p:spPr>
          <a:xfrm>
            <a:off x="603504" y="3646964"/>
            <a:ext cx="3511296" cy="866644"/>
          </a:xfrm>
        </p:spPr>
        <p:txBody>
          <a:bodyPr anchor="t">
            <a:normAutofit/>
          </a:bodyPr>
          <a:lstStyle/>
          <a:p>
            <a:pPr algn="l"/>
            <a:r>
              <a:rPr lang="en-US" sz="1000" dirty="0"/>
              <a:t>John Hartig, Visiting Scholar, Great Lakes Institute for Environmental Research, University of Windsor</a:t>
            </a:r>
          </a:p>
          <a:p>
            <a:pPr algn="l"/>
            <a:r>
              <a:rPr lang="en-US" sz="1000" dirty="0"/>
              <a:t>January 27, 2021</a:t>
            </a:r>
          </a:p>
          <a:p>
            <a:pPr algn="l"/>
            <a:r>
              <a:rPr lang="en-US" sz="1000" dirty="0"/>
              <a:t>Climate Change Adaptation in the Detroit Region’s Urban Forest</a:t>
            </a:r>
          </a:p>
        </p:txBody>
      </p:sp>
    </p:spTree>
    <p:extLst>
      <p:ext uri="{BB962C8B-B14F-4D97-AF65-F5344CB8AC3E}">
        <p14:creationId xmlns:p14="http://schemas.microsoft.com/office/powerpoint/2010/main" val="367554563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857250"/>
            <a:ext cx="9142857"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6" name="Freeform: Shape 75">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6497687" cy="5143859"/>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78" name="Freeform: Shape 77">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6176218" cy="5143859"/>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75778" name="Rectangle 2">
            <a:extLst>
              <a:ext uri="{FF2B5EF4-FFF2-40B4-BE49-F238E27FC236}">
                <a16:creationId xmlns:a16="http://schemas.microsoft.com/office/drawing/2014/main" id="{F1733BA6-8EFB-4CB6-93A2-BA5D89A9AFEC}"/>
              </a:ext>
            </a:extLst>
          </p:cNvPr>
          <p:cNvSpPr>
            <a:spLocks noGrp="1" noChangeArrowheads="1"/>
          </p:cNvSpPr>
          <p:nvPr>
            <p:ph type="title"/>
          </p:nvPr>
        </p:nvSpPr>
        <p:spPr>
          <a:xfrm>
            <a:off x="603504" y="1131094"/>
            <a:ext cx="3284161" cy="994172"/>
          </a:xfrm>
        </p:spPr>
        <p:txBody>
          <a:bodyPr vert="horz" lIns="68580" tIns="34290" rIns="68580" bIns="34290" rtlCol="0" anchor="ctr">
            <a:normAutofit/>
          </a:bodyPr>
          <a:lstStyle/>
          <a:p>
            <a:pPr>
              <a:defRPr/>
            </a:pPr>
            <a:r>
              <a:rPr lang="en-US" sz="2325"/>
              <a:t>Detroit River International Wildlife Refuge</a:t>
            </a:r>
          </a:p>
        </p:txBody>
      </p:sp>
      <p:sp>
        <p:nvSpPr>
          <p:cNvPr id="75779" name="Rectangle 3">
            <a:extLst>
              <a:ext uri="{FF2B5EF4-FFF2-40B4-BE49-F238E27FC236}">
                <a16:creationId xmlns:a16="http://schemas.microsoft.com/office/drawing/2014/main" id="{91B502E0-02D1-4FD2-AF44-CB002DDA0319}"/>
              </a:ext>
            </a:extLst>
          </p:cNvPr>
          <p:cNvSpPr>
            <a:spLocks noGrp="1" noChangeArrowheads="1"/>
          </p:cNvSpPr>
          <p:nvPr>
            <p:ph type="body" sz="half" idx="1"/>
          </p:nvPr>
        </p:nvSpPr>
        <p:spPr>
          <a:xfrm>
            <a:off x="603504" y="2372868"/>
            <a:ext cx="3807068" cy="3113532"/>
          </a:xfrm>
        </p:spPr>
        <p:txBody>
          <a:bodyPr vert="horz" lIns="68580" tIns="34290" rIns="68580" bIns="34290" rtlCol="0">
            <a:normAutofit/>
          </a:bodyPr>
          <a:lstStyle/>
          <a:p>
            <a:pPr>
              <a:defRPr/>
            </a:pPr>
            <a:r>
              <a:rPr lang="en-US" sz="1500" b="1"/>
              <a:t>Signed into law in 2001</a:t>
            </a:r>
          </a:p>
          <a:p>
            <a:pPr lvl="1">
              <a:buClr>
                <a:schemeClr val="hlink"/>
              </a:buClr>
              <a:buSzPct val="120000"/>
              <a:defRPr/>
            </a:pPr>
            <a:r>
              <a:rPr lang="en-US" sz="1500" b="1"/>
              <a:t>first International Wildlife Refuge in North America</a:t>
            </a:r>
          </a:p>
          <a:p>
            <a:pPr lvl="1">
              <a:buClr>
                <a:schemeClr val="hlink"/>
              </a:buClr>
              <a:buSzPct val="120000"/>
              <a:defRPr/>
            </a:pPr>
            <a:r>
              <a:rPr lang="en-US" sz="1500" b="1"/>
              <a:t>one of only a few urban refuges</a:t>
            </a:r>
          </a:p>
          <a:p>
            <a:pPr>
              <a:defRPr/>
            </a:pPr>
            <a:r>
              <a:rPr lang="en-US" sz="1500" b="1"/>
              <a:t>Founded on partnerships for conservation and for the benefit of future generations</a:t>
            </a:r>
          </a:p>
          <a:p>
            <a:pPr>
              <a:defRPr/>
            </a:pPr>
            <a:r>
              <a:rPr lang="en-US" sz="1500" b="1"/>
              <a:t>A new paradigm for conservation and sustainability</a:t>
            </a:r>
          </a:p>
          <a:p>
            <a:pPr>
              <a:defRPr/>
            </a:pPr>
            <a:endParaRPr lang="en-US" sz="1500"/>
          </a:p>
          <a:p>
            <a:pPr>
              <a:defRPr/>
            </a:pPr>
            <a:endParaRPr lang="en-US" sz="1500"/>
          </a:p>
        </p:txBody>
      </p:sp>
      <p:pic>
        <p:nvPicPr>
          <p:cNvPr id="75781" name="Picture 4">
            <a:extLst>
              <a:ext uri="{FF2B5EF4-FFF2-40B4-BE49-F238E27FC236}">
                <a16:creationId xmlns:a16="http://schemas.microsoft.com/office/drawing/2014/main" id="{588FDCCD-D324-4A28-8DDF-082E4BA497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0102" y="1580251"/>
            <a:ext cx="3579341" cy="12169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3">
            <a:extLst>
              <a:ext uri="{FF2B5EF4-FFF2-40B4-BE49-F238E27FC236}">
                <a16:creationId xmlns:a16="http://schemas.microsoft.com/office/drawing/2014/main" id="{F62AF185-941C-4510-B001-51FB5B116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501770" y="3429000"/>
            <a:ext cx="1407673" cy="1810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31FAD832-9BAC-459D-B76F-80A34E0147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4203" y="857250"/>
            <a:ext cx="66555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9" name="Text Box 3">
            <a:extLst>
              <a:ext uri="{FF2B5EF4-FFF2-40B4-BE49-F238E27FC236}">
                <a16:creationId xmlns:a16="http://schemas.microsoft.com/office/drawing/2014/main" id="{60912309-46E8-4F41-9CC9-ABA5A1F3E59B}"/>
              </a:ext>
            </a:extLst>
          </p:cNvPr>
          <p:cNvSpPr txBox="1">
            <a:spLocks noChangeArrowheads="1"/>
          </p:cNvSpPr>
          <p:nvPr/>
        </p:nvSpPr>
        <p:spPr bwMode="auto">
          <a:xfrm>
            <a:off x="480060" y="5039916"/>
            <a:ext cx="8183880" cy="480061"/>
          </a:xfrm>
          <a:prstGeom prst="rect">
            <a:avLst/>
          </a:prstGeom>
        </p:spPr>
        <p:txBody>
          <a:bodyPr vert="horz" lIns="68580" tIns="34290" rIns="68580" bIns="34290" rtlCol="0" anchor="ctr">
            <a:normAutofit fontScale="70000" lnSpcReduction="20000"/>
          </a:bodyPr>
          <a:lstStyle/>
          <a:p>
            <a:pPr algn="ctr" defTabSz="685800">
              <a:lnSpc>
                <a:spcPct val="90000"/>
              </a:lnSpc>
              <a:spcBef>
                <a:spcPct val="0"/>
              </a:spcBef>
              <a:spcAft>
                <a:spcPts val="450"/>
              </a:spcAft>
              <a:buClr>
                <a:prstClr val="white"/>
              </a:buClr>
              <a:defRPr/>
            </a:pPr>
            <a:r>
              <a:rPr lang="en-US" sz="2400" b="1" dirty="0">
                <a:solidFill>
                  <a:prstClr val="white"/>
                </a:solidFill>
                <a:latin typeface="Calibri Light" panose="020F0302020204030204"/>
              </a:rPr>
              <a:t>Humbug Marsh – the last mile of natural shoreline on the U.S. mainland of the Detroit River</a:t>
            </a:r>
          </a:p>
        </p:txBody>
      </p:sp>
      <p:pic>
        <p:nvPicPr>
          <p:cNvPr id="82946" name="Picture 2" descr="hUMBUG BEFORE MID cropped">
            <a:extLst>
              <a:ext uri="{FF2B5EF4-FFF2-40B4-BE49-F238E27FC236}">
                <a16:creationId xmlns:a16="http://schemas.microsoft.com/office/drawing/2014/main" id="{03CA2893-C5E9-4026-9FF4-91E22D212B26}"/>
              </a:ext>
            </a:extLst>
          </p:cNvPr>
          <p:cNvPicPr>
            <a:picLocks noGrp="1" noChangeAspect="1" noChangeArrowheads="1"/>
          </p:cNvPicPr>
          <p:nvPr>
            <p:ph/>
          </p:nvPr>
        </p:nvPicPr>
        <p:blipFill rotWithShape="1">
          <a:blip r:embed="rId3" cstate="print">
            <a:extLst>
              <a:ext uri="{28A0092B-C50C-407E-A947-70E740481C1C}">
                <a14:useLocalDpi xmlns:a14="http://schemas.microsoft.com/office/drawing/2010/main" val="0"/>
              </a:ext>
            </a:extLst>
          </a:blip>
          <a:srcRect t="2580" r="1" b="1"/>
          <a:stretch/>
        </p:blipFill>
        <p:spPr>
          <a:xfrm>
            <a:off x="480060" y="1337311"/>
            <a:ext cx="8183880" cy="3627596"/>
          </a:xfrm>
          <a:prstGeom prst="rect">
            <a:avLst/>
          </a:prstGeom>
          <a:ln w="19050">
            <a:solidFill>
              <a:schemeClr val="tx1"/>
            </a:solidFill>
            <a:miter lim="800000"/>
          </a:ln>
        </p:spPr>
      </p:pic>
    </p:spTree>
  </p:cSld>
  <p:clrMapOvr>
    <a:overrideClrMapping bg1="dk1" tx1="lt1" bg2="dk2" tx2="lt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5" name="Rectangle 74">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848446"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7" name="Freeform: Shape 76">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3409753"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93186" name="Rectangle 2">
            <a:extLst>
              <a:ext uri="{FF2B5EF4-FFF2-40B4-BE49-F238E27FC236}">
                <a16:creationId xmlns:a16="http://schemas.microsoft.com/office/drawing/2014/main" id="{52651BB6-E9BF-44DA-BEC9-24C5B04EE292}"/>
              </a:ext>
            </a:extLst>
          </p:cNvPr>
          <p:cNvSpPr>
            <a:spLocks noGrp="1" noRot="1" noChangeArrowheads="1"/>
          </p:cNvSpPr>
          <p:nvPr>
            <p:ph type="title"/>
          </p:nvPr>
        </p:nvSpPr>
        <p:spPr>
          <a:xfrm>
            <a:off x="603504" y="1337448"/>
            <a:ext cx="3915950" cy="1008731"/>
          </a:xfrm>
        </p:spPr>
        <p:txBody>
          <a:bodyPr vert="horz" lIns="68580" tIns="34290" rIns="68580" bIns="34290" rtlCol="0" anchor="ctr">
            <a:normAutofit/>
          </a:bodyPr>
          <a:lstStyle/>
          <a:p>
            <a:pPr>
              <a:defRPr/>
            </a:pPr>
            <a:r>
              <a:rPr lang="en-US" sz="2325" dirty="0"/>
              <a:t>Humbug Marsh Unit – Wetland of International Importance</a:t>
            </a:r>
          </a:p>
        </p:txBody>
      </p:sp>
      <p:sp>
        <p:nvSpPr>
          <p:cNvPr id="2" name="Content Placeholder 1">
            <a:extLst>
              <a:ext uri="{FF2B5EF4-FFF2-40B4-BE49-F238E27FC236}">
                <a16:creationId xmlns:a16="http://schemas.microsoft.com/office/drawing/2014/main" id="{3F15B2A6-AD22-42CE-85CA-EAD6BD9ED1DF}"/>
              </a:ext>
            </a:extLst>
          </p:cNvPr>
          <p:cNvSpPr>
            <a:spLocks noGrp="1"/>
          </p:cNvSpPr>
          <p:nvPr>
            <p:ph sz="quarter" idx="2"/>
          </p:nvPr>
        </p:nvSpPr>
        <p:spPr>
          <a:xfrm>
            <a:off x="603504" y="2448572"/>
            <a:ext cx="3926618" cy="2829758"/>
          </a:xfrm>
        </p:spPr>
        <p:txBody>
          <a:bodyPr vert="horz" lIns="68580" tIns="34290" rIns="68580" bIns="34290" rtlCol="0">
            <a:normAutofit/>
          </a:bodyPr>
          <a:lstStyle/>
          <a:p>
            <a:pPr>
              <a:defRPr/>
            </a:pPr>
            <a:r>
              <a:rPr lang="en-US" sz="1800" dirty="0"/>
              <a:t>Over 2,300 Ramsar sites throughout the world</a:t>
            </a:r>
          </a:p>
          <a:p>
            <a:pPr>
              <a:defRPr/>
            </a:pPr>
            <a:r>
              <a:rPr lang="en-US" sz="1800" dirty="0"/>
              <a:t>40 in U.S.</a:t>
            </a:r>
          </a:p>
          <a:p>
            <a:pPr>
              <a:defRPr/>
            </a:pPr>
            <a:r>
              <a:rPr lang="en-US" sz="1800" dirty="0"/>
              <a:t>One in Michigan</a:t>
            </a:r>
          </a:p>
        </p:txBody>
      </p:sp>
      <p:pic>
        <p:nvPicPr>
          <p:cNvPr id="84995" name="Picture 7" descr="RAMSAR">
            <a:extLst>
              <a:ext uri="{FF2B5EF4-FFF2-40B4-BE49-F238E27FC236}">
                <a16:creationId xmlns:a16="http://schemas.microsoft.com/office/drawing/2014/main" id="{1380DA95-0EE4-4422-84D2-34D5B5A1C5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66306" y="1220724"/>
            <a:ext cx="1900586" cy="20779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a:extLst>
              <a:ext uri="{FF2B5EF4-FFF2-40B4-BE49-F238E27FC236}">
                <a16:creationId xmlns:a16="http://schemas.microsoft.com/office/drawing/2014/main" id="{F8C39196-5C53-4C1B-9CA3-78915AA7F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266306" y="3442715"/>
            <a:ext cx="3113069" cy="20779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rcRect l="28753" t="14800" r="3122" b="34106"/>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1737493" y="838200"/>
            <a:ext cx="10881493" cy="5181601"/>
            <a:chOff x="-3474986" y="-38101"/>
            <a:chExt cx="21762986" cy="10363201"/>
          </a:xfrm>
        </p:grpSpPr>
        <p:pic>
          <p:nvPicPr>
            <p:cNvPr id="2" name="Picture 2"/>
            <p:cNvPicPr>
              <a:picLocks noChangeAspect="1"/>
            </p:cNvPicPr>
            <p:nvPr/>
          </p:nvPicPr>
          <p:blipFill rotWithShape="1">
            <a:blip r:embed="rId3"/>
            <a:srcRect t="6986" r="50018" b="17865"/>
            <a:stretch/>
          </p:blipFill>
          <p:spPr>
            <a:xfrm>
              <a:off x="-3474986" y="-38101"/>
              <a:ext cx="9189986" cy="10363201"/>
            </a:xfrm>
            <a:prstGeom prst="rect">
              <a:avLst/>
            </a:prstGeom>
          </p:spPr>
        </p:pic>
        <p:sp>
          <p:nvSpPr>
            <p:cNvPr id="3" name="AutoShape 3"/>
            <p:cNvSpPr/>
            <p:nvPr/>
          </p:nvSpPr>
          <p:spPr>
            <a:xfrm>
              <a:off x="5703752" y="3467100"/>
              <a:ext cx="12584248" cy="6854621"/>
            </a:xfrm>
            <a:prstGeom prst="rect">
              <a:avLst/>
            </a:prstGeom>
            <a:solidFill>
              <a:srgbClr val="81A453">
                <a:alpha val="90980"/>
              </a:srgbClr>
            </a:solidFill>
          </p:spPr>
        </p:sp>
        <p:pic>
          <p:nvPicPr>
            <p:cNvPr id="11" name="Picture 11"/>
            <p:cNvPicPr>
              <a:picLocks noChangeAspect="1"/>
            </p:cNvPicPr>
            <p:nvPr/>
          </p:nvPicPr>
          <p:blipFill>
            <a:blip r:embed="rId4"/>
            <a:srcRect/>
            <a:stretch>
              <a:fillRect/>
            </a:stretch>
          </p:blipFill>
          <p:spPr>
            <a:xfrm>
              <a:off x="15601761" y="8531943"/>
              <a:ext cx="2686239" cy="1739340"/>
            </a:xfrm>
            <a:prstGeom prst="rect">
              <a:avLst/>
            </a:prstGeom>
          </p:spPr>
        </p:pic>
      </p:grpSp>
      <p:sp>
        <p:nvSpPr>
          <p:cNvPr id="8" name="TextBox 8"/>
          <p:cNvSpPr txBox="1"/>
          <p:nvPr/>
        </p:nvSpPr>
        <p:spPr>
          <a:xfrm>
            <a:off x="3981450" y="4191001"/>
            <a:ext cx="3886200" cy="218008"/>
          </a:xfrm>
          <a:prstGeom prst="rect">
            <a:avLst/>
          </a:prstGeom>
        </p:spPr>
        <p:txBody>
          <a:bodyPr wrap="square" lIns="0" tIns="0" rIns="0" bIns="0" rtlCol="0" anchor="t">
            <a:spAutoFit/>
          </a:bodyPr>
          <a:lstStyle/>
          <a:p>
            <a:pPr algn="ctr" defTabSz="457200">
              <a:lnSpc>
                <a:spcPts val="1718"/>
              </a:lnSpc>
            </a:pPr>
            <a:r>
              <a:rPr lang="en-US" sz="1600" spc="49" dirty="0">
                <a:solidFill>
                  <a:srgbClr val="FFFFFF"/>
                </a:solidFill>
                <a:latin typeface="Open Sans 2" panose="020B0604020202020204" charset="0"/>
                <a:ea typeface="Open Sans 2" panose="020B0604020202020204" charset="0"/>
                <a:cs typeface="Open Sans 2" panose="020B0604020202020204" charset="0"/>
              </a:rPr>
              <a:t>Fai Foen, The Greening of Detroit</a:t>
            </a:r>
          </a:p>
        </p:txBody>
      </p:sp>
      <p:sp>
        <p:nvSpPr>
          <p:cNvPr id="9" name="TextBox 9"/>
          <p:cNvSpPr txBox="1"/>
          <p:nvPr/>
        </p:nvSpPr>
        <p:spPr>
          <a:xfrm>
            <a:off x="3469401" y="2781300"/>
            <a:ext cx="4910299" cy="952568"/>
          </a:xfrm>
          <a:prstGeom prst="rect">
            <a:avLst/>
          </a:prstGeom>
        </p:spPr>
        <p:txBody>
          <a:bodyPr lIns="0" tIns="0" rIns="0" bIns="0" rtlCol="0" anchor="t">
            <a:spAutoFit/>
          </a:bodyPr>
          <a:lstStyle/>
          <a:p>
            <a:pPr algn="ctr" defTabSz="457200">
              <a:lnSpc>
                <a:spcPct val="150000"/>
              </a:lnSpc>
            </a:pPr>
            <a:r>
              <a:rPr lang="en-US" sz="2200" dirty="0">
                <a:solidFill>
                  <a:srgbClr val="FFFFFF"/>
                </a:solidFill>
                <a:latin typeface="Open Sans Extra Bold"/>
              </a:rPr>
              <a:t>Ecological Rehabilitation in the Floodplain: Eliza Howell Park</a:t>
            </a:r>
          </a:p>
        </p:txBody>
      </p:sp>
      <p:sp>
        <p:nvSpPr>
          <p:cNvPr id="10" name="TextBox 10"/>
          <p:cNvSpPr txBox="1"/>
          <p:nvPr/>
        </p:nvSpPr>
        <p:spPr>
          <a:xfrm>
            <a:off x="3771900" y="-514351"/>
            <a:ext cx="4495800" cy="292709"/>
          </a:xfrm>
          <a:prstGeom prst="rect">
            <a:avLst/>
          </a:prstGeom>
          <a:ln>
            <a:solidFill>
              <a:schemeClr val="bg1">
                <a:lumMod val="50000"/>
              </a:schemeClr>
            </a:solidFill>
          </a:ln>
        </p:spPr>
        <p:txBody>
          <a:bodyPr wrap="square" lIns="0" tIns="0" rIns="0" bIns="0" rtlCol="0" anchor="t">
            <a:spAutoFit/>
          </a:bodyPr>
          <a:lstStyle/>
          <a:p>
            <a:pPr algn="ctr" defTabSz="457200">
              <a:lnSpc>
                <a:spcPts val="2520"/>
              </a:lnSpc>
            </a:pPr>
            <a:r>
              <a:rPr lang="en-US" dirty="0">
                <a:solidFill>
                  <a:srgbClr val="FFFFFF"/>
                </a:solidFill>
                <a:latin typeface="Open Sans 2 Bold"/>
              </a:rPr>
              <a:t>Your Neighborhood Forest Series:</a:t>
            </a:r>
          </a:p>
        </p:txBody>
      </p:sp>
      <p:cxnSp>
        <p:nvCxnSpPr>
          <p:cNvPr id="13" name="Straight Connector 12"/>
          <p:cNvCxnSpPr/>
          <p:nvPr/>
        </p:nvCxnSpPr>
        <p:spPr>
          <a:xfrm>
            <a:off x="3981450" y="3949363"/>
            <a:ext cx="3886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8"/>
          <p:cNvSpPr txBox="1"/>
          <p:nvPr/>
        </p:nvSpPr>
        <p:spPr>
          <a:xfrm>
            <a:off x="3162300" y="4451375"/>
            <a:ext cx="5524500" cy="872034"/>
          </a:xfrm>
          <a:prstGeom prst="rect">
            <a:avLst/>
          </a:prstGeom>
        </p:spPr>
        <p:txBody>
          <a:bodyPr wrap="square" lIns="0" tIns="0" rIns="0" bIns="0" rtlCol="0" anchor="t">
            <a:spAutoFit/>
          </a:bodyPr>
          <a:lstStyle/>
          <a:p>
            <a:pPr algn="ctr" defTabSz="457200">
              <a:lnSpc>
                <a:spcPts val="1718"/>
              </a:lnSpc>
            </a:pPr>
            <a:r>
              <a:rPr lang="en-US" sz="1200" spc="49" dirty="0">
                <a:solidFill>
                  <a:srgbClr val="FFFFFF"/>
                </a:solidFill>
                <a:latin typeface="Open Sans 2" panose="020B0604020202020204" charset="0"/>
                <a:ea typeface="Open Sans 2" panose="020B0604020202020204" charset="0"/>
                <a:cs typeface="Open Sans 2" panose="020B0604020202020204" charset="0"/>
              </a:rPr>
              <a:t>January 27, 2021</a:t>
            </a:r>
          </a:p>
          <a:p>
            <a:pPr algn="ctr" defTabSz="457200">
              <a:lnSpc>
                <a:spcPts val="1718"/>
              </a:lnSpc>
            </a:pPr>
            <a:endParaRPr lang="en-US" sz="1200" spc="49" dirty="0">
              <a:solidFill>
                <a:srgbClr val="FFFFFF"/>
              </a:solidFill>
              <a:latin typeface="Open Sans 2" panose="020B0604020202020204" charset="0"/>
              <a:ea typeface="Open Sans 2" panose="020B0604020202020204" charset="0"/>
              <a:cs typeface="Open Sans 2" panose="020B0604020202020204" charset="0"/>
            </a:endParaRPr>
          </a:p>
          <a:p>
            <a:pPr algn="ctr" defTabSz="457200">
              <a:lnSpc>
                <a:spcPts val="1718"/>
              </a:lnSpc>
            </a:pPr>
            <a:r>
              <a:rPr lang="en-US" sz="1600" spc="49" dirty="0">
                <a:solidFill>
                  <a:srgbClr val="FFFFFF"/>
                </a:solidFill>
                <a:latin typeface="Vollkorn Italics"/>
              </a:rPr>
              <a:t>Climate Change Adaptation in the Detroit Region’s Urban Forest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a:extLst>
              <a:ext uri="{FF2B5EF4-FFF2-40B4-BE49-F238E27FC236}">
                <a16:creationId xmlns:a16="http://schemas.microsoft.com/office/drawing/2014/main" id="{06ECB6CF-BC39-4E03-8E2F-64833EF19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1386" y="4294585"/>
            <a:ext cx="2693194" cy="170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a:extLst>
              <a:ext uri="{FF2B5EF4-FFF2-40B4-BE49-F238E27FC236}">
                <a16:creationId xmlns:a16="http://schemas.microsoft.com/office/drawing/2014/main" id="{96379F52-A66C-4772-9ED7-03FC103DC4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9478" y="807244"/>
            <a:ext cx="2708672"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a:extLst>
              <a:ext uri="{FF2B5EF4-FFF2-40B4-BE49-F238E27FC236}">
                <a16:creationId xmlns:a16="http://schemas.microsoft.com/office/drawing/2014/main" id="{D13DFD11-8D83-4498-B1BF-8C01CDEEDF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622" y="2800350"/>
            <a:ext cx="2656284"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7047" name="Text Placeholder 2">
            <a:extLst>
              <a:ext uri="{FF2B5EF4-FFF2-40B4-BE49-F238E27FC236}">
                <a16:creationId xmlns:a16="http://schemas.microsoft.com/office/drawing/2014/main" id="{8E4B9735-CF1D-4F65-9055-8E59E8D8ED9B}"/>
              </a:ext>
            </a:extLst>
          </p:cNvPr>
          <p:cNvGraphicFramePr/>
          <p:nvPr/>
        </p:nvGraphicFramePr>
        <p:xfrm>
          <a:off x="650081" y="1139428"/>
          <a:ext cx="4005263" cy="4579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88066" name="Picture 6">
            <a:extLst>
              <a:ext uri="{FF2B5EF4-FFF2-40B4-BE49-F238E27FC236}">
                <a16:creationId xmlns:a16="http://schemas.microsoft.com/office/drawing/2014/main" id="{CDEE9AD5-6705-432B-B9A2-2952F5A493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22" b="2092"/>
          <a:stretch/>
        </p:blipFill>
        <p:spPr bwMode="auto">
          <a:xfrm>
            <a:off x="15" y="858211"/>
            <a:ext cx="9143985" cy="51425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6D01B654-3CA4-45DE-BD5E-9913972889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4205" y="857250"/>
            <a:ext cx="66555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857250"/>
            <a:ext cx="3302782" cy="51435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defTabSz="342900">
              <a:defRPr/>
            </a:pPr>
            <a:endParaRPr lang="en-US" sz="1350">
              <a:solidFill>
                <a:prstClr val="black"/>
              </a:solidFill>
              <a:latin typeface="Calibri" panose="020F0502020204030204"/>
            </a:endParaRPr>
          </a:p>
        </p:txBody>
      </p:sp>
      <p:grpSp>
        <p:nvGrpSpPr>
          <p:cNvPr id="78" name="Group 7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857250"/>
            <a:ext cx="1827610" cy="5143501"/>
            <a:chOff x="1320800" y="0"/>
            <a:chExt cx="2436813" cy="6858001"/>
          </a:xfrm>
        </p:grpSpPr>
        <p:sp>
          <p:nvSpPr>
            <p:cNvPr id="7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8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8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90115" name="Picture 7">
            <a:extLst>
              <a:ext uri="{FF2B5EF4-FFF2-40B4-BE49-F238E27FC236}">
                <a16:creationId xmlns:a16="http://schemas.microsoft.com/office/drawing/2014/main" id="{3058F60E-F1A8-4ABE-A7D1-27E394F2A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047" y="1486733"/>
            <a:ext cx="2893414" cy="10382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a:extLst>
              <a:ext uri="{FF2B5EF4-FFF2-40B4-BE49-F238E27FC236}">
                <a16:creationId xmlns:a16="http://schemas.microsoft.com/office/drawing/2014/main" id="{3C9BCD73-28ED-4F75-8147-A3423F5057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4047" y="2909887"/>
            <a:ext cx="2923751" cy="18746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3">
            <a:extLst>
              <a:ext uri="{FF2B5EF4-FFF2-40B4-BE49-F238E27FC236}">
                <a16:creationId xmlns:a16="http://schemas.microsoft.com/office/drawing/2014/main" id="{02861CCA-3E3A-41BD-9AC6-3D7A9E4A60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9845" y="1846778"/>
            <a:ext cx="1887670" cy="22595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a:extLst>
              <a:ext uri="{FF2B5EF4-FFF2-40B4-BE49-F238E27FC236}">
                <a16:creationId xmlns:a16="http://schemas.microsoft.com/office/drawing/2014/main" id="{B5D0917F-1442-4B01-86B0-8BE5E00A5138}"/>
              </a:ext>
            </a:extLst>
          </p:cNvPr>
          <p:cNvSpPr>
            <a:spLocks noGrp="1" noChangeArrowheads="1"/>
          </p:cNvSpPr>
          <p:nvPr>
            <p:ph type="ctrTitle"/>
          </p:nvPr>
        </p:nvSpPr>
        <p:spPr>
          <a:xfrm>
            <a:off x="401266" y="1371600"/>
            <a:ext cx="2085203" cy="3829050"/>
          </a:xfrm>
        </p:spPr>
        <p:txBody>
          <a:bodyPr vert="horz" lIns="68580" tIns="34290" rIns="68580" bIns="34290" rtlCol="0" anchor="ctr">
            <a:normAutofit/>
          </a:bodyPr>
          <a:lstStyle/>
          <a:p>
            <a:pPr algn="l">
              <a:defRPr/>
            </a:pPr>
            <a:r>
              <a:rPr lang="en-US" sz="2325">
                <a:solidFill>
                  <a:srgbClr val="FFFFFF"/>
                </a:solidFill>
              </a:rPr>
              <a:t>Transformation of an Industrial Brownfield into an Ecological Buffer for Michigan’s only Ramsar Wetland of International Importance</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P7290018">
            <a:extLst>
              <a:ext uri="{FF2B5EF4-FFF2-40B4-BE49-F238E27FC236}">
                <a16:creationId xmlns:a16="http://schemas.microsoft.com/office/drawing/2014/main" id="{2DC6D9F1-F9ED-471C-8EDC-5D3429CD8E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37" b="13263"/>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7357"/>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2163" name="Text Box 3">
            <a:extLst>
              <a:ext uri="{FF2B5EF4-FFF2-40B4-BE49-F238E27FC236}">
                <a16:creationId xmlns:a16="http://schemas.microsoft.com/office/drawing/2014/main" id="{1542C45D-BD4A-41DD-A70E-0538077AAD9C}"/>
              </a:ext>
            </a:extLst>
          </p:cNvPr>
          <p:cNvSpPr txBox="1">
            <a:spLocks noChangeArrowheads="1"/>
          </p:cNvSpPr>
          <p:nvPr/>
        </p:nvSpPr>
        <p:spPr bwMode="auto">
          <a:xfrm>
            <a:off x="392907" y="4845180"/>
            <a:ext cx="8408194" cy="55862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685800">
              <a:lnSpc>
                <a:spcPct val="90000"/>
              </a:lnSpc>
              <a:spcBef>
                <a:spcPct val="0"/>
              </a:spcBef>
              <a:spcAft>
                <a:spcPts val="450"/>
              </a:spcAft>
              <a:buClrTx/>
              <a:buSzTx/>
              <a:buNone/>
            </a:pPr>
            <a:r>
              <a:rPr lang="en-US" altLang="en-US" sz="2700">
                <a:solidFill>
                  <a:prstClr val="black">
                    <a:lumMod val="85000"/>
                    <a:lumOff val="15000"/>
                  </a:prstClr>
                </a:solidFill>
                <a:latin typeface="Calibri Light" panose="020F0302020204030204"/>
              </a:rPr>
              <a:t>Before cleanup and restoration</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78873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45838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2997762-1726-411C-B365-77375FB46A17}"/>
              </a:ext>
            </a:extLst>
          </p:cNvPr>
          <p:cNvSpPr>
            <a:spLocks noGrp="1" noRot="1" noChangeArrowheads="1"/>
          </p:cNvSpPr>
          <p:nvPr>
            <p:ph type="title"/>
          </p:nvPr>
        </p:nvSpPr>
        <p:spPr>
          <a:xfrm>
            <a:off x="480060" y="5039916"/>
            <a:ext cx="8183880" cy="480061"/>
          </a:xfrm>
        </p:spPr>
        <p:txBody>
          <a:bodyPr vert="horz" lIns="68580" tIns="34290" rIns="68580" bIns="34290" rtlCol="0" anchor="ctr">
            <a:normAutofit/>
          </a:bodyPr>
          <a:lstStyle/>
          <a:p>
            <a:pPr algn="ctr">
              <a:defRPr/>
            </a:pPr>
            <a:r>
              <a:rPr lang="en-US" sz="2400"/>
              <a:t>Monguagon Wetland System</a:t>
            </a:r>
          </a:p>
        </p:txBody>
      </p:sp>
      <p:pic>
        <p:nvPicPr>
          <p:cNvPr id="94212" name="Picture 4">
            <a:extLst>
              <a:ext uri="{FF2B5EF4-FFF2-40B4-BE49-F238E27FC236}">
                <a16:creationId xmlns:a16="http://schemas.microsoft.com/office/drawing/2014/main" id="{C93D6773-9F1B-42B3-8A57-60486702FCA7}"/>
              </a:ext>
            </a:extLst>
          </p:cNvPr>
          <p:cNvPicPr>
            <a:picLocks noChangeAspect="1"/>
          </p:cNvPicPr>
          <p:nvPr/>
        </p:nvPicPr>
        <p:blipFill rotWithShape="1">
          <a:blip r:embed="rId2">
            <a:extLst>
              <a:ext uri="{28A0092B-C50C-407E-A947-70E740481C1C}">
                <a14:useLocalDpi xmlns:a14="http://schemas.microsoft.com/office/drawing/2010/main" val="0"/>
              </a:ext>
            </a:extLst>
          </a:blip>
          <a:srcRect l="3595" r="13496" b="-1"/>
          <a:stretch/>
        </p:blipFill>
        <p:spPr bwMode="auto">
          <a:xfrm>
            <a:off x="480060" y="1337311"/>
            <a:ext cx="8183880" cy="3627596"/>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0467D1-7AC5-4E28-8BA7-DB58257847E9}"/>
              </a:ext>
            </a:extLst>
          </p:cNvPr>
          <p:cNvPicPr/>
          <p:nvPr/>
        </p:nvPicPr>
        <p:blipFill rotWithShape="1">
          <a:blip r:embed="rId3" cstate="print"/>
          <a:srcRect b="7408"/>
          <a:stretch/>
        </p:blipFill>
        <p:spPr bwMode="auto">
          <a:xfrm>
            <a:off x="15" y="857257"/>
            <a:ext cx="9143985" cy="5143493"/>
          </a:xfrm>
          <a:prstGeom prst="rect">
            <a:avLst/>
          </a:prstGeom>
          <a:noFill/>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7357"/>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7282" name="TextBox 3">
            <a:extLst>
              <a:ext uri="{FF2B5EF4-FFF2-40B4-BE49-F238E27FC236}">
                <a16:creationId xmlns:a16="http://schemas.microsoft.com/office/drawing/2014/main" id="{56ADCDCA-814C-4D2B-A7E4-6D5BD167D09F}"/>
              </a:ext>
            </a:extLst>
          </p:cNvPr>
          <p:cNvSpPr txBox="1">
            <a:spLocks noChangeArrowheads="1"/>
          </p:cNvSpPr>
          <p:nvPr/>
        </p:nvSpPr>
        <p:spPr bwMode="auto">
          <a:xfrm>
            <a:off x="392907" y="4845180"/>
            <a:ext cx="8408194" cy="5586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685800">
              <a:lnSpc>
                <a:spcPct val="90000"/>
              </a:lnSpc>
              <a:spcBef>
                <a:spcPct val="0"/>
              </a:spcBef>
              <a:spcAft>
                <a:spcPts val="450"/>
              </a:spcAft>
              <a:buClrTx/>
              <a:buSzTx/>
              <a:buNone/>
            </a:pPr>
            <a:r>
              <a:rPr lang="en-US" altLang="en-US" sz="2700">
                <a:solidFill>
                  <a:prstClr val="black">
                    <a:lumMod val="85000"/>
                    <a:lumOff val="15000"/>
                  </a:prstClr>
                </a:solidFill>
                <a:latin typeface="Calibri Light" panose="020F0302020204030204"/>
              </a:rPr>
              <a:t>Over 350 trees plants with volunteers</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78873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45838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E81281A2-6E97-45E0-B183-6540F3506D4E}"/>
              </a:ext>
            </a:extLst>
          </p:cNvPr>
          <p:cNvSpPr>
            <a:spLocks noGrp="1"/>
          </p:cNvSpPr>
          <p:nvPr>
            <p:ph type="title"/>
          </p:nvPr>
        </p:nvSpPr>
        <p:spPr/>
        <p:txBody>
          <a:bodyPr/>
          <a:lstStyle/>
          <a:p>
            <a:pPr>
              <a:defRPr/>
            </a:pPr>
            <a:endParaRPr lang="en-US"/>
          </a:p>
        </p:txBody>
      </p:sp>
      <p:pic>
        <p:nvPicPr>
          <p:cNvPr id="102403" name="Content Placeholder 3">
            <a:extLst>
              <a:ext uri="{FF2B5EF4-FFF2-40B4-BE49-F238E27FC236}">
                <a16:creationId xmlns:a16="http://schemas.microsoft.com/office/drawing/2014/main" id="{3A82FB14-751F-476A-8925-D62C902419B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8187" r="-18187"/>
          <a:stretch>
            <a:fillRect/>
          </a:stretch>
        </p:blipFill>
        <p:spPr>
          <a:xfrm>
            <a:off x="-1657269" y="6824"/>
            <a:ext cx="12458538" cy="6851176"/>
          </a:xfrm>
        </p:spPr>
      </p:pic>
      <p:sp>
        <p:nvSpPr>
          <p:cNvPr id="2" name="TextBox 1">
            <a:extLst>
              <a:ext uri="{FF2B5EF4-FFF2-40B4-BE49-F238E27FC236}">
                <a16:creationId xmlns:a16="http://schemas.microsoft.com/office/drawing/2014/main" id="{ABDBF8AF-A28F-435A-A932-413D52040280}"/>
              </a:ext>
            </a:extLst>
          </p:cNvPr>
          <p:cNvSpPr txBox="1"/>
          <p:nvPr/>
        </p:nvSpPr>
        <p:spPr>
          <a:xfrm>
            <a:off x="3143250" y="869156"/>
            <a:ext cx="4857750" cy="113107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214313" indent="-214313" defTabSz="685800">
              <a:buFont typeface="Arial" pitchFamily="34" charset="0"/>
              <a:buChar char="•"/>
              <a:defRPr/>
            </a:pPr>
            <a:r>
              <a:rPr lang="en-US" sz="1350" dirty="0">
                <a:solidFill>
                  <a:prstClr val="black"/>
                </a:solidFill>
                <a:latin typeface="Calibri" panose="020F0502020204030204"/>
              </a:rPr>
              <a:t>16 acres of wetlands restored - area has lost 97% of its coastal wetland habitat</a:t>
            </a:r>
          </a:p>
          <a:p>
            <a:pPr marL="214313" indent="-214313" defTabSz="685800">
              <a:buFont typeface="Arial" pitchFamily="34" charset="0"/>
              <a:buChar char="•"/>
              <a:defRPr/>
            </a:pPr>
            <a:r>
              <a:rPr lang="en-US" sz="1350" dirty="0">
                <a:solidFill>
                  <a:prstClr val="black"/>
                </a:solidFill>
                <a:latin typeface="Calibri" panose="020F0502020204030204"/>
              </a:rPr>
              <a:t>25 acres of upland buffer habitat restored</a:t>
            </a:r>
          </a:p>
          <a:p>
            <a:pPr marL="214313" indent="-214313" defTabSz="685800">
              <a:buFont typeface="Arial" pitchFamily="34" charset="0"/>
              <a:buChar char="•"/>
              <a:defRPr/>
            </a:pPr>
            <a:r>
              <a:rPr lang="en-US" sz="1350" i="1" dirty="0" err="1">
                <a:solidFill>
                  <a:prstClr val="black"/>
                </a:solidFill>
                <a:latin typeface="Calibri" panose="020F0502020204030204"/>
              </a:rPr>
              <a:t>Phragmites</a:t>
            </a:r>
            <a:r>
              <a:rPr lang="en-US" sz="1350" dirty="0">
                <a:solidFill>
                  <a:prstClr val="black"/>
                </a:solidFill>
                <a:latin typeface="Calibri" panose="020F0502020204030204"/>
              </a:rPr>
              <a:t> controlled on 2.5 mi of shoreline</a:t>
            </a:r>
          </a:p>
          <a:p>
            <a:pPr marL="214313" indent="-214313" defTabSz="685800">
              <a:buFont typeface="Arial" pitchFamily="34" charset="0"/>
              <a:buChar char="•"/>
              <a:defRPr/>
            </a:pPr>
            <a:r>
              <a:rPr lang="en-US" sz="1350" dirty="0">
                <a:solidFill>
                  <a:prstClr val="black"/>
                </a:solidFill>
                <a:latin typeface="Calibri" panose="020F0502020204030204"/>
              </a:rPr>
              <a:t>Invasive species controlled on 50 acres of upland habitats </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3" name="Rectangle 7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1217295"/>
            <a:ext cx="409359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026" name="Picture 2" descr="Report: Climate change 'threat multiplier' on Detroit River, Lake Erie">
            <a:extLst>
              <a:ext uri="{FF2B5EF4-FFF2-40B4-BE49-F238E27FC236}">
                <a16:creationId xmlns:a16="http://schemas.microsoft.com/office/drawing/2014/main" id="{A54FA828-E48F-4D60-A05B-8E9F05227D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08" r="13228" b="-2"/>
          <a:stretch/>
        </p:blipFill>
        <p:spPr bwMode="auto">
          <a:xfrm>
            <a:off x="4815776" y="1339850"/>
            <a:ext cx="3847338" cy="41783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4093591"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 name="Picture 2">
            <a:extLst>
              <a:ext uri="{FF2B5EF4-FFF2-40B4-BE49-F238E27FC236}">
                <a16:creationId xmlns:a16="http://schemas.microsoft.com/office/drawing/2014/main" id="{B7496CB0-15BF-474A-84B4-AE12D09E74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95" r="35010" b="-1"/>
          <a:stretch/>
        </p:blipFill>
        <p:spPr bwMode="auto">
          <a:xfrm>
            <a:off x="480885" y="1339850"/>
            <a:ext cx="3847338" cy="41783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02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9" name="Picture 2">
            <a:extLst>
              <a:ext uri="{FF2B5EF4-FFF2-40B4-BE49-F238E27FC236}">
                <a16:creationId xmlns:a16="http://schemas.microsoft.com/office/drawing/2014/main" id="{B677062B-1463-498E-9713-7E7756EE23EB}"/>
              </a:ext>
            </a:extLst>
          </p:cNvPr>
          <p:cNvPicPr>
            <a:picLocks noChangeAspect="1"/>
          </p:cNvPicPr>
          <p:nvPr/>
        </p:nvPicPr>
        <p:blipFill rotWithShape="1">
          <a:blip r:embed="rId2">
            <a:extLst>
              <a:ext uri="{28A0092B-C50C-407E-A947-70E740481C1C}">
                <a14:useLocalDpi xmlns:a14="http://schemas.microsoft.com/office/drawing/2010/main" val="0"/>
              </a:ext>
            </a:extLst>
          </a:blip>
          <a:srcRect l="248" r="2419"/>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7357"/>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1FB6CB50-6338-4148-BDE9-BCE78C277CCF}"/>
              </a:ext>
            </a:extLst>
          </p:cNvPr>
          <p:cNvSpPr>
            <a:spLocks noGrp="1"/>
          </p:cNvSpPr>
          <p:nvPr>
            <p:ph type="title"/>
          </p:nvPr>
        </p:nvSpPr>
        <p:spPr>
          <a:xfrm>
            <a:off x="392907" y="4845180"/>
            <a:ext cx="8408194" cy="558627"/>
          </a:xfrm>
        </p:spPr>
        <p:txBody>
          <a:bodyPr>
            <a:normAutofit fontScale="90000"/>
          </a:bodyPr>
          <a:lstStyle/>
          <a:p>
            <a:pPr algn="ctr">
              <a:defRPr/>
            </a:pPr>
            <a:r>
              <a:rPr lang="en-US" sz="1725">
                <a:solidFill>
                  <a:schemeClr val="tx1">
                    <a:lumMod val="85000"/>
                    <a:lumOff val="15000"/>
                  </a:schemeClr>
                </a:solidFill>
              </a:rPr>
              <a:t>First Project in the World to Clean Up an Industrial Brownfield Sufficiently to Serve as an Ecological Buffer for a Wetland of International Importance Under the Ramsar Convention</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78873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45838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1A453"/>
        </a:solidFill>
        <a:effectLst/>
      </p:bgPr>
    </p:bg>
    <p:spTree>
      <p:nvGrpSpPr>
        <p:cNvPr id="1" name=""/>
        <p:cNvGrpSpPr/>
        <p:nvPr/>
      </p:nvGrpSpPr>
      <p:grpSpPr>
        <a:xfrm>
          <a:off x="0" y="0"/>
          <a:ext cx="0" cy="0"/>
          <a:chOff x="0" y="0"/>
          <a:chExt cx="0" cy="0"/>
        </a:xfrm>
      </p:grpSpPr>
      <p:grpSp>
        <p:nvGrpSpPr>
          <p:cNvPr id="3" name="Group 3"/>
          <p:cNvGrpSpPr/>
          <p:nvPr/>
        </p:nvGrpSpPr>
        <p:grpSpPr>
          <a:xfrm>
            <a:off x="457200" y="2301515"/>
            <a:ext cx="4086988" cy="1281167"/>
            <a:chOff x="0" y="-38100"/>
            <a:chExt cx="10898634" cy="3416439"/>
          </a:xfrm>
        </p:grpSpPr>
        <p:sp>
          <p:nvSpPr>
            <p:cNvPr id="4" name="TextBox 4"/>
            <p:cNvSpPr txBox="1"/>
            <p:nvPr/>
          </p:nvSpPr>
          <p:spPr>
            <a:xfrm>
              <a:off x="0" y="705133"/>
              <a:ext cx="10898634" cy="2673206"/>
            </a:xfrm>
            <a:prstGeom prst="rect">
              <a:avLst/>
            </a:prstGeom>
          </p:spPr>
          <p:txBody>
            <a:bodyPr lIns="0" tIns="0" rIns="0" bIns="0" rtlCol="0" anchor="t">
              <a:spAutoFit/>
            </a:bodyPr>
            <a:lstStyle/>
            <a:p>
              <a:pPr marL="604520" lvl="2" indent="-201507" defTabSz="457200">
                <a:lnSpc>
                  <a:spcPts val="1960"/>
                </a:lnSpc>
                <a:spcBef>
                  <a:spcPct val="0"/>
                </a:spcBef>
                <a:buFont typeface="Arial"/>
                <a:buChar char="⚬"/>
              </a:pPr>
              <a:r>
                <a:rPr lang="en-US" sz="1400" spc="-43" dirty="0">
                  <a:solidFill>
                    <a:srgbClr val="FFFFFF"/>
                  </a:solidFill>
                  <a:latin typeface="Open Sans 1"/>
                </a:rPr>
                <a:t>We are a community focused environmental non-profit, founded as a volunteer-led tree planting organization in response to Dutch Elm Disease and Emerald Ash Borer.</a:t>
              </a:r>
            </a:p>
          </p:txBody>
        </p:sp>
        <p:sp>
          <p:nvSpPr>
            <p:cNvPr id="5" name="TextBox 5"/>
            <p:cNvSpPr txBox="1"/>
            <p:nvPr/>
          </p:nvSpPr>
          <p:spPr>
            <a:xfrm>
              <a:off x="0" y="-38100"/>
              <a:ext cx="10898634" cy="528863"/>
            </a:xfrm>
            <a:prstGeom prst="rect">
              <a:avLst/>
            </a:prstGeom>
          </p:spPr>
          <p:txBody>
            <a:bodyPr lIns="0" tIns="0" rIns="0" bIns="0" rtlCol="0" anchor="t">
              <a:spAutoFit/>
            </a:bodyPr>
            <a:lstStyle/>
            <a:p>
              <a:pPr marL="259080" lvl="1" indent="-129540" defTabSz="457200">
                <a:lnSpc>
                  <a:spcPts val="1680"/>
                </a:lnSpc>
                <a:buFont typeface="Arial"/>
                <a:buChar char="•"/>
              </a:pPr>
              <a:r>
                <a:rPr lang="en-US" sz="1200" dirty="0">
                  <a:solidFill>
                    <a:srgbClr val="FFFFFF"/>
                  </a:solidFill>
                  <a:latin typeface="Open Sans 1 Bold"/>
                </a:rPr>
                <a:t>FOUNDED IN 1989</a:t>
              </a:r>
            </a:p>
          </p:txBody>
        </p:sp>
      </p:grpSp>
      <p:grpSp>
        <p:nvGrpSpPr>
          <p:cNvPr id="6" name="Group 6"/>
          <p:cNvGrpSpPr/>
          <p:nvPr/>
        </p:nvGrpSpPr>
        <p:grpSpPr>
          <a:xfrm>
            <a:off x="457200" y="3742413"/>
            <a:ext cx="4373362" cy="1281167"/>
            <a:chOff x="0" y="-38100"/>
            <a:chExt cx="11662297" cy="3416442"/>
          </a:xfrm>
        </p:grpSpPr>
        <p:sp>
          <p:nvSpPr>
            <p:cNvPr id="7" name="TextBox 7"/>
            <p:cNvSpPr txBox="1"/>
            <p:nvPr/>
          </p:nvSpPr>
          <p:spPr>
            <a:xfrm>
              <a:off x="0" y="705134"/>
              <a:ext cx="11660518" cy="2673208"/>
            </a:xfrm>
            <a:prstGeom prst="rect">
              <a:avLst/>
            </a:prstGeom>
          </p:spPr>
          <p:txBody>
            <a:bodyPr lIns="0" tIns="0" rIns="0" bIns="0" rtlCol="0" anchor="t">
              <a:spAutoFit/>
            </a:bodyPr>
            <a:lstStyle/>
            <a:p>
              <a:pPr marL="604520" lvl="2" indent="-201507" defTabSz="457200">
                <a:lnSpc>
                  <a:spcPts val="1960"/>
                </a:lnSpc>
                <a:buFont typeface="Arial"/>
                <a:buChar char="⚬"/>
              </a:pPr>
              <a:r>
                <a:rPr lang="en-US" sz="1400" spc="-43" dirty="0">
                  <a:solidFill>
                    <a:srgbClr val="FFFFFF"/>
                  </a:solidFill>
                  <a:latin typeface="Open Sans 1"/>
                </a:rPr>
                <a:t>Our mission focuses on improving the quality of life for and with Detroit residents, by increasing Detroit’s urban forest and providing Adult and Youth workforce training.</a:t>
              </a:r>
            </a:p>
          </p:txBody>
        </p:sp>
        <p:sp>
          <p:nvSpPr>
            <p:cNvPr id="8" name="TextBox 8"/>
            <p:cNvSpPr txBox="1"/>
            <p:nvPr/>
          </p:nvSpPr>
          <p:spPr>
            <a:xfrm>
              <a:off x="0" y="-38100"/>
              <a:ext cx="11662297" cy="528863"/>
            </a:xfrm>
            <a:prstGeom prst="rect">
              <a:avLst/>
            </a:prstGeom>
          </p:spPr>
          <p:txBody>
            <a:bodyPr lIns="0" tIns="0" rIns="0" bIns="0" rtlCol="0" anchor="t">
              <a:spAutoFit/>
            </a:bodyPr>
            <a:lstStyle/>
            <a:p>
              <a:pPr marL="259080" lvl="1" indent="-129540" defTabSz="457200">
                <a:lnSpc>
                  <a:spcPts val="1680"/>
                </a:lnSpc>
                <a:buFont typeface="Arial"/>
                <a:buChar char="•"/>
              </a:pPr>
              <a:r>
                <a:rPr lang="en-US" sz="1200">
                  <a:solidFill>
                    <a:srgbClr val="FFFFFF"/>
                  </a:solidFill>
                  <a:latin typeface="Open Sans 1 Bold"/>
                </a:rPr>
                <a:t>CORE MISSION</a:t>
              </a:r>
            </a:p>
          </p:txBody>
        </p:sp>
      </p:grpSp>
      <p:grpSp>
        <p:nvGrpSpPr>
          <p:cNvPr id="9" name="Group 9"/>
          <p:cNvGrpSpPr/>
          <p:nvPr/>
        </p:nvGrpSpPr>
        <p:grpSpPr>
          <a:xfrm>
            <a:off x="453670" y="5216428"/>
            <a:ext cx="4087612" cy="515547"/>
            <a:chOff x="0" y="-57150"/>
            <a:chExt cx="10900297" cy="1374791"/>
          </a:xfrm>
        </p:grpSpPr>
        <p:sp>
          <p:nvSpPr>
            <p:cNvPr id="10" name="TextBox 10"/>
            <p:cNvSpPr txBox="1"/>
            <p:nvPr/>
          </p:nvSpPr>
          <p:spPr>
            <a:xfrm>
              <a:off x="0" y="800404"/>
              <a:ext cx="10898633" cy="517237"/>
            </a:xfrm>
            <a:prstGeom prst="rect">
              <a:avLst/>
            </a:prstGeom>
          </p:spPr>
          <p:txBody>
            <a:bodyPr lIns="0" tIns="0" rIns="0" bIns="0" rtlCol="0" anchor="t">
              <a:spAutoFit/>
            </a:bodyPr>
            <a:lstStyle/>
            <a:p>
              <a:pPr defTabSz="457200">
                <a:lnSpc>
                  <a:spcPts val="1680"/>
                </a:lnSpc>
                <a:spcBef>
                  <a:spcPct val="0"/>
                </a:spcBef>
              </a:pPr>
              <a:endParaRPr sz="900">
                <a:solidFill>
                  <a:prstClr val="black"/>
                </a:solidFill>
                <a:latin typeface="Calibri"/>
              </a:endParaRPr>
            </a:p>
          </p:txBody>
        </p:sp>
        <p:sp>
          <p:nvSpPr>
            <p:cNvPr id="11" name="TextBox 11"/>
            <p:cNvSpPr txBox="1"/>
            <p:nvPr/>
          </p:nvSpPr>
          <p:spPr>
            <a:xfrm>
              <a:off x="0" y="-57150"/>
              <a:ext cx="10900297" cy="621368"/>
            </a:xfrm>
            <a:prstGeom prst="rect">
              <a:avLst/>
            </a:prstGeom>
          </p:spPr>
          <p:txBody>
            <a:bodyPr lIns="0" tIns="0" rIns="0" bIns="0" rtlCol="0" anchor="t">
              <a:spAutoFit/>
            </a:bodyPr>
            <a:lstStyle/>
            <a:p>
              <a:pPr marL="302260" lvl="1" indent="-151130" defTabSz="457200">
                <a:lnSpc>
                  <a:spcPts val="1960"/>
                </a:lnSpc>
                <a:buFont typeface="Arial"/>
                <a:buChar char="•"/>
              </a:pPr>
              <a:r>
                <a:rPr lang="en-US" sz="1400">
                  <a:solidFill>
                    <a:srgbClr val="FFFFFF"/>
                  </a:solidFill>
                  <a:latin typeface="Open Sans 1 Bold"/>
                </a:rPr>
                <a:t>133,000+ TREES PLANTED IN 30 YEARS! </a:t>
              </a:r>
            </a:p>
          </p:txBody>
        </p:sp>
      </p:grpSp>
      <p:sp>
        <p:nvSpPr>
          <p:cNvPr id="12" name="TextBox 12"/>
          <p:cNvSpPr txBox="1"/>
          <p:nvPr/>
        </p:nvSpPr>
        <p:spPr>
          <a:xfrm>
            <a:off x="514350" y="1259618"/>
            <a:ext cx="5279995" cy="795089"/>
          </a:xfrm>
          <a:prstGeom prst="rect">
            <a:avLst/>
          </a:prstGeom>
        </p:spPr>
        <p:txBody>
          <a:bodyPr lIns="0" tIns="0" rIns="0" bIns="0" rtlCol="0" anchor="t">
            <a:spAutoFit/>
          </a:bodyPr>
          <a:lstStyle/>
          <a:p>
            <a:pPr defTabSz="457200">
              <a:lnSpc>
                <a:spcPts val="3136"/>
              </a:lnSpc>
            </a:pPr>
            <a:r>
              <a:rPr lang="en-US" sz="3200" spc="-192">
                <a:solidFill>
                  <a:srgbClr val="FFFFFF"/>
                </a:solidFill>
                <a:latin typeface="Open Sans Hebrew Bold"/>
              </a:rPr>
              <a:t>About Us</a:t>
            </a:r>
          </a:p>
          <a:p>
            <a:pPr defTabSz="457200">
              <a:lnSpc>
                <a:spcPts val="3136"/>
              </a:lnSpc>
              <a:spcBef>
                <a:spcPct val="0"/>
              </a:spcBef>
            </a:pPr>
            <a:r>
              <a:rPr lang="en-US" sz="3200" spc="-192">
                <a:solidFill>
                  <a:srgbClr val="FFFFFF"/>
                </a:solidFill>
                <a:latin typeface="Open Sans Hebrew Bold"/>
              </a:rPr>
              <a:t>The Greening of Detroit</a:t>
            </a:r>
          </a:p>
        </p:txBody>
      </p:sp>
      <p:pic>
        <p:nvPicPr>
          <p:cNvPr id="13" name="Picture 13"/>
          <p:cNvPicPr>
            <a:picLocks noChangeAspect="1"/>
          </p:cNvPicPr>
          <p:nvPr/>
        </p:nvPicPr>
        <p:blipFill>
          <a:blip r:embed="rId3"/>
          <a:srcRect l="2007" r="4901" b="3921"/>
          <a:stretch>
            <a:fillRect/>
          </a:stretch>
        </p:blipFill>
        <p:spPr>
          <a:xfrm>
            <a:off x="6388320" y="3848636"/>
            <a:ext cx="2755681" cy="2133065"/>
          </a:xfrm>
          <a:prstGeom prst="rect">
            <a:avLst/>
          </a:prstGeom>
        </p:spPr>
      </p:pic>
      <p:grpSp>
        <p:nvGrpSpPr>
          <p:cNvPr id="14" name="Group 14"/>
          <p:cNvGrpSpPr/>
          <p:nvPr/>
        </p:nvGrpSpPr>
        <p:grpSpPr>
          <a:xfrm>
            <a:off x="6380197" y="742950"/>
            <a:ext cx="2763803" cy="2995665"/>
            <a:chOff x="0" y="0"/>
            <a:chExt cx="7370142" cy="7988440"/>
          </a:xfrm>
        </p:grpSpPr>
        <p:pic>
          <p:nvPicPr>
            <p:cNvPr id="15" name="Picture 15"/>
            <p:cNvPicPr>
              <a:picLocks noChangeAspect="1"/>
            </p:cNvPicPr>
            <p:nvPr/>
          </p:nvPicPr>
          <p:blipFill>
            <a:blip r:embed="rId4"/>
            <a:srcRect l="134"/>
            <a:stretch>
              <a:fillRect/>
            </a:stretch>
          </p:blipFill>
          <p:spPr>
            <a:xfrm>
              <a:off x="0" y="0"/>
              <a:ext cx="7370142" cy="7988317"/>
            </a:xfrm>
            <a:prstGeom prst="rect">
              <a:avLst/>
            </a:prstGeom>
          </p:spPr>
        </p:pic>
        <p:sp>
          <p:nvSpPr>
            <p:cNvPr id="16" name="TextBox 16"/>
            <p:cNvSpPr txBox="1"/>
            <p:nvPr/>
          </p:nvSpPr>
          <p:spPr>
            <a:xfrm>
              <a:off x="304800" y="7740168"/>
              <a:ext cx="6831163" cy="248272"/>
            </a:xfrm>
            <a:prstGeom prst="rect">
              <a:avLst/>
            </a:prstGeom>
          </p:spPr>
          <p:txBody>
            <a:bodyPr lIns="0" tIns="0" rIns="0" bIns="0" rtlCol="0" anchor="t">
              <a:spAutoFit/>
            </a:bodyPr>
            <a:lstStyle/>
            <a:p>
              <a:pPr algn="ctr" defTabSz="457200">
                <a:lnSpc>
                  <a:spcPts val="777"/>
                </a:lnSpc>
                <a:spcBef>
                  <a:spcPct val="0"/>
                </a:spcBef>
              </a:pPr>
              <a:r>
                <a:rPr lang="en-US" sz="555">
                  <a:solidFill>
                    <a:srgbClr val="000000"/>
                  </a:solidFill>
                  <a:latin typeface="Open Sans 1"/>
                </a:rPr>
                <a:t>PHOTO CREDITS: JACK H. BARGER, USDA FOREST SERVICE.</a:t>
              </a:r>
            </a:p>
          </p:txBody>
        </p:sp>
      </p:grpSp>
      <p:pic>
        <p:nvPicPr>
          <p:cNvPr id="17" name="Picture 17"/>
          <p:cNvPicPr>
            <a:picLocks noChangeAspect="1"/>
          </p:cNvPicPr>
          <p:nvPr/>
        </p:nvPicPr>
        <p:blipFill>
          <a:blip r:embed="rId4"/>
          <a:srcRect t="2283" b="46981"/>
          <a:stretch>
            <a:fillRect/>
          </a:stretch>
        </p:blipFill>
        <p:spPr>
          <a:xfrm>
            <a:off x="6446872" y="847725"/>
            <a:ext cx="2697128" cy="148114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
        <p:nvSpPr>
          <p:cNvPr id="76" name="Arc 75">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506730" y="1439137"/>
            <a:ext cx="2240924" cy="2240924"/>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srgbClr val="000000"/>
              </a:solidFill>
              <a:latin typeface="Calibri" panose="020F0502020204030204"/>
            </a:endParaRPr>
          </a:p>
        </p:txBody>
      </p:sp>
      <p:sp>
        <p:nvSpPr>
          <p:cNvPr id="2" name="Title 1">
            <a:extLst>
              <a:ext uri="{FF2B5EF4-FFF2-40B4-BE49-F238E27FC236}">
                <a16:creationId xmlns:a16="http://schemas.microsoft.com/office/drawing/2014/main" id="{4F70AF38-C0CD-4A03-86DF-CAFC5DAB07C8}"/>
              </a:ext>
            </a:extLst>
          </p:cNvPr>
          <p:cNvSpPr>
            <a:spLocks noGrp="1"/>
          </p:cNvSpPr>
          <p:nvPr>
            <p:ph type="ctrTitle" sz="quarter"/>
          </p:nvPr>
        </p:nvSpPr>
        <p:spPr>
          <a:xfrm>
            <a:off x="669614" y="1884878"/>
            <a:ext cx="3814185" cy="1790700"/>
          </a:xfrm>
        </p:spPr>
        <p:txBody>
          <a:bodyPr>
            <a:normAutofit/>
          </a:bodyPr>
          <a:lstStyle/>
          <a:p>
            <a:pPr algn="l">
              <a:defRPr/>
            </a:pPr>
            <a:r>
              <a:rPr lang="en-US" sz="3825">
                <a:solidFill>
                  <a:srgbClr val="FFFFFF"/>
                </a:solidFill>
              </a:rPr>
              <a:t>Excellence on the Waterfront Award</a:t>
            </a:r>
          </a:p>
        </p:txBody>
      </p:sp>
      <p:sp>
        <p:nvSpPr>
          <p:cNvPr id="3" name="Subtitle 2">
            <a:extLst>
              <a:ext uri="{FF2B5EF4-FFF2-40B4-BE49-F238E27FC236}">
                <a16:creationId xmlns:a16="http://schemas.microsoft.com/office/drawing/2014/main" id="{D5589D3D-9C53-4E9B-89E8-BE09A259C955}"/>
              </a:ext>
            </a:extLst>
          </p:cNvPr>
          <p:cNvSpPr>
            <a:spLocks noGrp="1"/>
          </p:cNvSpPr>
          <p:nvPr>
            <p:ph type="subTitle" sz="quarter" idx="1"/>
          </p:nvPr>
        </p:nvSpPr>
        <p:spPr>
          <a:xfrm>
            <a:off x="669614" y="3744634"/>
            <a:ext cx="3814185" cy="1411313"/>
          </a:xfrm>
        </p:spPr>
        <p:txBody>
          <a:bodyPr>
            <a:normAutofit/>
          </a:bodyPr>
          <a:lstStyle/>
          <a:p>
            <a:pPr algn="l">
              <a:defRPr/>
            </a:pPr>
            <a:r>
              <a:rPr lang="en-US">
                <a:solidFill>
                  <a:srgbClr val="FFFFFF"/>
                </a:solidFill>
              </a:rPr>
              <a:t>2018 Honor Award</a:t>
            </a:r>
          </a:p>
        </p:txBody>
      </p:sp>
      <p:sp>
        <p:nvSpPr>
          <p:cNvPr id="78" name="Oval 77">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8527" y="1263026"/>
            <a:ext cx="698948" cy="6799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107524" name="Picture 2" descr="Image result for the waterfront center">
            <a:extLst>
              <a:ext uri="{FF2B5EF4-FFF2-40B4-BE49-F238E27FC236}">
                <a16:creationId xmlns:a16="http://schemas.microsoft.com/office/drawing/2014/main" id="{F6CE12B6-9160-45C4-81E6-640713917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4996"/>
          <a:stretch/>
        </p:blipFill>
        <p:spPr bwMode="auto">
          <a:xfrm>
            <a:off x="4531381" y="1167506"/>
            <a:ext cx="3092368" cy="309236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126" y="3756498"/>
            <a:ext cx="554572" cy="554572"/>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107525" name="Picture 4" descr="Related image">
            <a:extLst>
              <a:ext uri="{FF2B5EF4-FFF2-40B4-BE49-F238E27FC236}">
                <a16:creationId xmlns:a16="http://schemas.microsoft.com/office/drawing/2014/main" id="{2A220067-9D6B-4736-B0C3-85F14F281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55" b="5"/>
          <a:stretch/>
        </p:blipFill>
        <p:spPr bwMode="auto">
          <a:xfrm>
            <a:off x="6521653" y="3226161"/>
            <a:ext cx="2285657" cy="2285657"/>
          </a:xfrm>
          <a:custGeom>
            <a:avLst/>
            <a:gdLst/>
            <a:ahLst/>
            <a:cxnLst/>
            <a:rect l="l" t="t" r="r" b="b"/>
            <a:pathLst>
              <a:path w="2283868" h="2283868">
                <a:moveTo>
                  <a:pt x="1141934" y="0"/>
                </a:moveTo>
                <a:cubicBezTo>
                  <a:pt x="1772607" y="0"/>
                  <a:pt x="2283868" y="511261"/>
                  <a:pt x="2283868" y="1141934"/>
                </a:cubicBezTo>
                <a:cubicBezTo>
                  <a:pt x="2283868" y="1772607"/>
                  <a:pt x="1772607" y="2283868"/>
                  <a:pt x="1141934" y="2283868"/>
                </a:cubicBezTo>
                <a:cubicBezTo>
                  <a:pt x="511261" y="2283868"/>
                  <a:pt x="0" y="1772607"/>
                  <a:pt x="0" y="1141934"/>
                </a:cubicBezTo>
                <a:cubicBezTo>
                  <a:pt x="0" y="511261"/>
                  <a:pt x="511261" y="0"/>
                  <a:pt x="114193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85725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531870"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2463248"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C941152-BB76-4FF6-A27F-78CBD30D7008}"/>
              </a:ext>
            </a:extLst>
          </p:cNvPr>
          <p:cNvSpPr>
            <a:spLocks noGrp="1"/>
          </p:cNvSpPr>
          <p:nvPr>
            <p:ph type="title"/>
          </p:nvPr>
        </p:nvSpPr>
        <p:spPr>
          <a:xfrm>
            <a:off x="603504" y="1337447"/>
            <a:ext cx="2463248" cy="3940883"/>
          </a:xfrm>
        </p:spPr>
        <p:txBody>
          <a:bodyPr>
            <a:normAutofit/>
          </a:bodyPr>
          <a:lstStyle/>
          <a:p>
            <a:r>
              <a:rPr lang="en-US" sz="2325" b="1"/>
              <a:t>Recommendations and Next Steps</a:t>
            </a:r>
          </a:p>
        </p:txBody>
      </p:sp>
      <p:sp>
        <p:nvSpPr>
          <p:cNvPr id="3" name="Content Placeholder 2">
            <a:extLst>
              <a:ext uri="{FF2B5EF4-FFF2-40B4-BE49-F238E27FC236}">
                <a16:creationId xmlns:a16="http://schemas.microsoft.com/office/drawing/2014/main" id="{4925AB56-9C6C-4E36-8F9F-6F6E7885E70B}"/>
              </a:ext>
            </a:extLst>
          </p:cNvPr>
          <p:cNvSpPr>
            <a:spLocks noGrp="1"/>
          </p:cNvSpPr>
          <p:nvPr>
            <p:ph idx="1"/>
          </p:nvPr>
        </p:nvSpPr>
        <p:spPr>
          <a:xfrm>
            <a:off x="4018788" y="1337447"/>
            <a:ext cx="4521708" cy="4609963"/>
          </a:xfrm>
        </p:spPr>
        <p:txBody>
          <a:bodyPr anchor="ctr">
            <a:normAutofit/>
          </a:bodyPr>
          <a:lstStyle/>
          <a:p>
            <a:pPr>
              <a:buFont typeface="Arial" panose="020B0604020202020204" pitchFamily="34" charset="0"/>
              <a:buChar char="•"/>
            </a:pPr>
            <a:r>
              <a:rPr lang="en-US" sz="1500" dirty="0">
                <a:solidFill>
                  <a:schemeClr val="bg1"/>
                </a:solidFill>
                <a:latin typeface="Open Sans" panose="020B0606030504020204" pitchFamily="34" charset="0"/>
              </a:rPr>
              <a:t>Work with local governments and NGOs to incorporate adaptation and resiliency projects into local master plans and efforts </a:t>
            </a:r>
          </a:p>
          <a:p>
            <a:pPr>
              <a:buFont typeface="Arial" panose="020B0604020202020204" pitchFamily="34" charset="0"/>
              <a:buChar char="•"/>
            </a:pPr>
            <a:r>
              <a:rPr lang="en-US" sz="1500" dirty="0">
                <a:solidFill>
                  <a:schemeClr val="bg1"/>
                </a:solidFill>
                <a:latin typeface="Open Sans" panose="020B0606030504020204" pitchFamily="34" charset="0"/>
              </a:rPr>
              <a:t>Ensure projects recruit many partners to leverage resources</a:t>
            </a:r>
          </a:p>
          <a:p>
            <a:pPr>
              <a:buFont typeface="Arial" panose="020B0604020202020204" pitchFamily="34" charset="0"/>
              <a:buChar char="•"/>
            </a:pPr>
            <a:r>
              <a:rPr lang="en-US" sz="1500" dirty="0">
                <a:solidFill>
                  <a:schemeClr val="bg1"/>
                </a:solidFill>
                <a:latin typeface="Open Sans" panose="020B0606030504020204" pitchFamily="34" charset="0"/>
              </a:rPr>
              <a:t>Start with demonstration projects</a:t>
            </a:r>
          </a:p>
          <a:p>
            <a:pPr>
              <a:buFont typeface="Arial" panose="020B0604020202020204" pitchFamily="34" charset="0"/>
              <a:buChar char="•"/>
            </a:pPr>
            <a:r>
              <a:rPr lang="en-US" sz="1500" dirty="0">
                <a:solidFill>
                  <a:schemeClr val="bg1"/>
                </a:solidFill>
                <a:latin typeface="Open Sans" panose="020B0606030504020204" pitchFamily="34" charset="0"/>
              </a:rPr>
              <a:t>Undertake projects that support learning and education, where hypotheses are created and tested using scientific rigor and rationale</a:t>
            </a:r>
          </a:p>
          <a:p>
            <a:pPr>
              <a:buFont typeface="Arial" panose="020B0604020202020204" pitchFamily="34" charset="0"/>
              <a:buChar char="•"/>
            </a:pPr>
            <a:r>
              <a:rPr lang="en-US" sz="1500" dirty="0">
                <a:solidFill>
                  <a:schemeClr val="bg1"/>
                </a:solidFill>
                <a:latin typeface="Open Sans" panose="020B0606030504020204" pitchFamily="34" charset="0"/>
              </a:rPr>
              <a:t>Engage citizen scientists, volunteers, university students, and/or researchers in monitoring and post-project monitoring</a:t>
            </a:r>
          </a:p>
          <a:p>
            <a:pPr>
              <a:buFont typeface="Arial" panose="020B0604020202020204" pitchFamily="34" charset="0"/>
              <a:buChar char="•"/>
            </a:pPr>
            <a:r>
              <a:rPr lang="en-US" sz="1500" dirty="0">
                <a:solidFill>
                  <a:schemeClr val="bg1"/>
                </a:solidFill>
                <a:latin typeface="Open Sans" panose="020B0606030504020204" pitchFamily="34" charset="0"/>
              </a:rPr>
              <a:t>Measure environmental and social benefits from projects and communicate successes</a:t>
            </a:r>
          </a:p>
          <a:p>
            <a:pPr>
              <a:buFont typeface="Arial" panose="020B0604020202020204" pitchFamily="34" charset="0"/>
              <a:buChar char="•"/>
            </a:pPr>
            <a:r>
              <a:rPr lang="en-US" sz="1500" dirty="0">
                <a:solidFill>
                  <a:schemeClr val="bg1"/>
                </a:solidFill>
                <a:latin typeface="Open Sans" panose="020B0606030504020204" pitchFamily="34" charset="0"/>
              </a:rPr>
              <a:t>Advocate for public education and outreach, especially events that highlight project successes and benefits</a:t>
            </a:r>
          </a:p>
          <a:p>
            <a:endParaRPr lang="en-US" sz="1275" dirty="0">
              <a:solidFill>
                <a:schemeClr val="bg1"/>
              </a:solidFill>
            </a:endParaRPr>
          </a:p>
        </p:txBody>
      </p:sp>
    </p:spTree>
    <p:extLst>
      <p:ext uri="{BB962C8B-B14F-4D97-AF65-F5344CB8AC3E}">
        <p14:creationId xmlns:p14="http://schemas.microsoft.com/office/powerpoint/2010/main" val="341506311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5326" y="857250"/>
            <a:ext cx="6213348" cy="51435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770" y="857250"/>
            <a:ext cx="5966460" cy="51435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641AF9B-4139-4D29-BFA6-6326CFB557B6}"/>
              </a:ext>
            </a:extLst>
          </p:cNvPr>
          <p:cNvSpPr>
            <a:spLocks noGrp="1"/>
          </p:cNvSpPr>
          <p:nvPr>
            <p:ph type="title"/>
          </p:nvPr>
        </p:nvSpPr>
        <p:spPr>
          <a:xfrm>
            <a:off x="1916723" y="1938704"/>
            <a:ext cx="5310554" cy="2980593"/>
          </a:xfrm>
        </p:spPr>
        <p:txBody>
          <a:bodyPr vert="horz" lIns="68580" tIns="34290" rIns="68580" bIns="34290" rtlCol="0" anchor="ctr">
            <a:normAutofit/>
          </a:bodyPr>
          <a:lstStyle/>
          <a:p>
            <a:pPr algn="ctr"/>
            <a:r>
              <a:rPr lang="en-US" sz="3450" b="1">
                <a:solidFill>
                  <a:schemeClr val="bg1">
                    <a:lumMod val="95000"/>
                    <a:lumOff val="5000"/>
                  </a:schemeClr>
                </a:solidFill>
              </a:rPr>
              <a:t>John Hartig, Visiting Scholar</a:t>
            </a:r>
            <a:br>
              <a:rPr lang="en-US" sz="3450" b="1">
                <a:solidFill>
                  <a:schemeClr val="bg1">
                    <a:lumMod val="95000"/>
                    <a:lumOff val="5000"/>
                  </a:schemeClr>
                </a:solidFill>
              </a:rPr>
            </a:br>
            <a:r>
              <a:rPr lang="en-US" sz="3450" b="1">
                <a:solidFill>
                  <a:schemeClr val="bg1">
                    <a:lumMod val="95000"/>
                    <a:lumOff val="5000"/>
                  </a:schemeClr>
                </a:solidFill>
              </a:rPr>
              <a:t>Great Lakes Institute for Environmental Research</a:t>
            </a:r>
            <a:br>
              <a:rPr lang="en-US" sz="3450" b="1">
                <a:solidFill>
                  <a:schemeClr val="bg1">
                    <a:lumMod val="95000"/>
                    <a:lumOff val="5000"/>
                  </a:schemeClr>
                </a:solidFill>
              </a:rPr>
            </a:br>
            <a:r>
              <a:rPr lang="en-US" sz="3450" b="1">
                <a:solidFill>
                  <a:schemeClr val="bg1">
                    <a:lumMod val="95000"/>
                    <a:lumOff val="5000"/>
                  </a:schemeClr>
                </a:solidFill>
              </a:rPr>
              <a:t>University of Windsor</a:t>
            </a:r>
            <a:br>
              <a:rPr lang="en-US" sz="3450" b="1">
                <a:solidFill>
                  <a:schemeClr val="bg1">
                    <a:lumMod val="95000"/>
                    <a:lumOff val="5000"/>
                  </a:schemeClr>
                </a:solidFill>
              </a:rPr>
            </a:br>
            <a:r>
              <a:rPr lang="en-US" sz="3450" b="1">
                <a:solidFill>
                  <a:schemeClr val="bg1">
                    <a:lumMod val="95000"/>
                    <a:lumOff val="5000"/>
                  </a:schemeClr>
                </a:solidFill>
              </a:rPr>
              <a:t>johnhartig1@gmail.com</a:t>
            </a:r>
          </a:p>
        </p:txBody>
      </p:sp>
    </p:spTree>
    <p:extLst>
      <p:ext uri="{BB962C8B-B14F-4D97-AF65-F5344CB8AC3E}">
        <p14:creationId xmlns:p14="http://schemas.microsoft.com/office/powerpoint/2010/main" val="198604241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BA4A9-76B0-46ED-B769-BEDF3C132D4F}"/>
              </a:ext>
            </a:extLst>
          </p:cNvPr>
          <p:cNvSpPr>
            <a:spLocks noGrp="1"/>
          </p:cNvSpPr>
          <p:nvPr>
            <p:ph type="title"/>
          </p:nvPr>
        </p:nvSpPr>
        <p:spPr>
          <a:xfrm>
            <a:off x="628650" y="2329851"/>
            <a:ext cx="7886700" cy="1325563"/>
          </a:xfrm>
        </p:spPr>
        <p:txBody>
          <a:bodyPr>
            <a:normAutofit fontScale="90000"/>
          </a:bodyPr>
          <a:lstStyle/>
          <a:p>
            <a:pPr algn="ctr"/>
            <a:r>
              <a:rPr lang="en-US" b="1" i="1" dirty="0"/>
              <a:t>Huron Clinton Metroparks - Climate Adaptive Management of Forests and Other Natural Areas</a:t>
            </a:r>
          </a:p>
        </p:txBody>
      </p:sp>
      <p:sp>
        <p:nvSpPr>
          <p:cNvPr id="3" name="Content Placeholder 2">
            <a:extLst>
              <a:ext uri="{FF2B5EF4-FFF2-40B4-BE49-F238E27FC236}">
                <a16:creationId xmlns:a16="http://schemas.microsoft.com/office/drawing/2014/main" id="{CB5D44F3-5FC2-450B-9AE7-96A11A77310E}"/>
              </a:ext>
            </a:extLst>
          </p:cNvPr>
          <p:cNvSpPr>
            <a:spLocks noGrp="1"/>
          </p:cNvSpPr>
          <p:nvPr>
            <p:ph idx="1"/>
          </p:nvPr>
        </p:nvSpPr>
        <p:spPr>
          <a:xfrm>
            <a:off x="628650" y="5112539"/>
            <a:ext cx="7886700" cy="719867"/>
          </a:xfrm>
        </p:spPr>
        <p:txBody>
          <a:bodyPr/>
          <a:lstStyle/>
          <a:p>
            <a:pPr marL="0" indent="0" algn="ctr">
              <a:buNone/>
            </a:pPr>
            <a:r>
              <a:rPr lang="en-US" dirty="0"/>
              <a:t>Kegan Schildberg, Natural Resources Coordinator - Huron-Clinton Metropolitan Authority</a:t>
            </a:r>
          </a:p>
        </p:txBody>
      </p:sp>
    </p:spTree>
    <p:extLst>
      <p:ext uri="{BB962C8B-B14F-4D97-AF65-F5344CB8AC3E}">
        <p14:creationId xmlns:p14="http://schemas.microsoft.com/office/powerpoint/2010/main" val="1663269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74D1D-1942-4412-ADAA-7AAE506355EB}"/>
              </a:ext>
            </a:extLst>
          </p:cNvPr>
          <p:cNvSpPr>
            <a:spLocks noGrp="1"/>
          </p:cNvSpPr>
          <p:nvPr>
            <p:ph type="title"/>
          </p:nvPr>
        </p:nvSpPr>
        <p:spPr/>
        <p:txBody>
          <a:bodyPr>
            <a:normAutofit/>
          </a:bodyPr>
          <a:lstStyle/>
          <a:p>
            <a:r>
              <a:rPr lang="en-US" sz="4800" dirty="0"/>
              <a:t>HCMA Fast Facts	</a:t>
            </a:r>
          </a:p>
        </p:txBody>
      </p:sp>
      <p:sp>
        <p:nvSpPr>
          <p:cNvPr id="3" name="Content Placeholder 2">
            <a:extLst>
              <a:ext uri="{FF2B5EF4-FFF2-40B4-BE49-F238E27FC236}">
                <a16:creationId xmlns:a16="http://schemas.microsoft.com/office/drawing/2014/main" id="{E5326B76-2096-497B-93EC-2A172873C3A5}"/>
              </a:ext>
            </a:extLst>
          </p:cNvPr>
          <p:cNvSpPr>
            <a:spLocks noGrp="1"/>
          </p:cNvSpPr>
          <p:nvPr>
            <p:ph idx="1"/>
          </p:nvPr>
        </p:nvSpPr>
        <p:spPr/>
        <p:txBody>
          <a:bodyPr>
            <a:normAutofit fontScale="92500" lnSpcReduction="10000"/>
          </a:bodyPr>
          <a:lstStyle/>
          <a:p>
            <a:r>
              <a:rPr lang="en-US" dirty="0"/>
              <a:t>Over 25,000 acres</a:t>
            </a:r>
          </a:p>
          <a:p>
            <a:r>
              <a:rPr lang="en-US" dirty="0"/>
              <a:t>13 parks in five counties: Wayne, Oakland, Macomb, Livingston, Washtenaw</a:t>
            </a:r>
          </a:p>
          <a:p>
            <a:r>
              <a:rPr lang="en-US" dirty="0"/>
              <a:t>Wide variety of plant communities from costal marshes and floodplain forests to oak savannah and prairie fens.</a:t>
            </a:r>
          </a:p>
          <a:p>
            <a:r>
              <a:rPr lang="en-US" dirty="0"/>
              <a:t>Active stewardship program since 2006</a:t>
            </a:r>
          </a:p>
          <a:p>
            <a:r>
              <a:rPr lang="en-US" dirty="0"/>
              <a:t>Primary goal of stewardship program is to protect and restore the Metroparks’ natural areas, preserving the unique biota of the region for generations to come.  </a:t>
            </a:r>
          </a:p>
        </p:txBody>
      </p:sp>
      <p:pic>
        <p:nvPicPr>
          <p:cNvPr id="5" name="Picture 4">
            <a:extLst>
              <a:ext uri="{FF2B5EF4-FFF2-40B4-BE49-F238E27FC236}">
                <a16:creationId xmlns:a16="http://schemas.microsoft.com/office/drawing/2014/main" id="{C164F666-C7C8-4E94-8E06-5834C21DEEC7}"/>
              </a:ext>
            </a:extLst>
          </p:cNvPr>
          <p:cNvPicPr>
            <a:picLocks noChangeAspect="1"/>
          </p:cNvPicPr>
          <p:nvPr/>
        </p:nvPicPr>
        <p:blipFill>
          <a:blip r:embed="rId2"/>
          <a:stretch>
            <a:fillRect/>
          </a:stretch>
        </p:blipFill>
        <p:spPr>
          <a:xfrm>
            <a:off x="734684" y="2397216"/>
            <a:ext cx="2929632" cy="2285998"/>
          </a:xfrm>
          <a:prstGeom prst="rect">
            <a:avLst/>
          </a:prstGeom>
        </p:spPr>
      </p:pic>
    </p:spTree>
    <p:extLst>
      <p:ext uri="{BB962C8B-B14F-4D97-AF65-F5344CB8AC3E}">
        <p14:creationId xmlns:p14="http://schemas.microsoft.com/office/powerpoint/2010/main" val="3265257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A332-2ACB-4438-885E-B9AFB07D2E82}"/>
              </a:ext>
            </a:extLst>
          </p:cNvPr>
          <p:cNvSpPr>
            <a:spLocks noGrp="1"/>
          </p:cNvSpPr>
          <p:nvPr>
            <p:ph type="title"/>
          </p:nvPr>
        </p:nvSpPr>
        <p:spPr>
          <a:xfrm>
            <a:off x="628650" y="278627"/>
            <a:ext cx="7886700" cy="1325563"/>
          </a:xfrm>
        </p:spPr>
        <p:txBody>
          <a:bodyPr>
            <a:normAutofit/>
          </a:bodyPr>
          <a:lstStyle/>
          <a:p>
            <a:pPr marL="0" marR="0" algn="ctr">
              <a:lnSpc>
                <a:spcPct val="107000"/>
              </a:lnSpc>
              <a:spcBef>
                <a:spcPts val="0"/>
              </a:spcBef>
              <a:spcAft>
                <a:spcPts val="8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Anticipated impacts of climate change </a:t>
            </a:r>
            <a:br>
              <a:rPr lang="en-US" sz="2500" dirty="0">
                <a:effectLst/>
                <a:latin typeface="Calibri" panose="020F0502020204030204" pitchFamily="34" charset="0"/>
                <a:ea typeface="Calibri" panose="020F0502020204030204" pitchFamily="34" charset="0"/>
                <a:cs typeface="Times New Roman" panose="02020603050405020304" pitchFamily="18" charset="0"/>
              </a:rPr>
            </a:br>
            <a:r>
              <a:rPr lang="en-US" sz="2500" dirty="0">
                <a:effectLst/>
                <a:latin typeface="Calibri" panose="020F0502020204030204" pitchFamily="34" charset="0"/>
                <a:ea typeface="Calibri" panose="020F0502020204030204" pitchFamily="34" charset="0"/>
                <a:cs typeface="Times New Roman" panose="02020603050405020304" pitchFamily="18" charset="0"/>
              </a:rPr>
              <a:t>on the </a:t>
            </a:r>
            <a:r>
              <a:rPr lang="en-US" sz="2500" dirty="0" err="1">
                <a:effectLst/>
                <a:latin typeface="Calibri" panose="020F0502020204030204" pitchFamily="34" charset="0"/>
                <a:ea typeface="Calibri" panose="020F0502020204030204" pitchFamily="34" charset="0"/>
                <a:cs typeface="Times New Roman" panose="02020603050405020304" pitchFamily="18" charset="0"/>
              </a:rPr>
              <a:t>Metropark’s</a:t>
            </a:r>
            <a:r>
              <a:rPr lang="en-US" sz="2500" dirty="0">
                <a:effectLst/>
                <a:latin typeface="Calibri" panose="020F0502020204030204" pitchFamily="34" charset="0"/>
                <a:ea typeface="Calibri" panose="020F0502020204030204" pitchFamily="34" charset="0"/>
                <a:cs typeface="Times New Roman" panose="02020603050405020304" pitchFamily="18" charset="0"/>
              </a:rPr>
              <a:t> forests and natural areas</a:t>
            </a:r>
          </a:p>
        </p:txBody>
      </p:sp>
      <p:pic>
        <p:nvPicPr>
          <p:cNvPr id="6" name="Content Placeholder 5">
            <a:extLst>
              <a:ext uri="{FF2B5EF4-FFF2-40B4-BE49-F238E27FC236}">
                <a16:creationId xmlns:a16="http://schemas.microsoft.com/office/drawing/2014/main" id="{28862106-25A3-45D0-ADD6-2542E35B1F63}"/>
              </a:ext>
            </a:extLst>
          </p:cNvPr>
          <p:cNvPicPr>
            <a:picLocks noGrp="1" noChangeAspect="1"/>
          </p:cNvPicPr>
          <p:nvPr>
            <p:ph idx="1"/>
          </p:nvPr>
        </p:nvPicPr>
        <p:blipFill>
          <a:blip r:embed="rId2"/>
          <a:stretch>
            <a:fillRect/>
          </a:stretch>
        </p:blipFill>
        <p:spPr>
          <a:xfrm>
            <a:off x="1668162" y="1425481"/>
            <a:ext cx="5807676" cy="4357230"/>
          </a:xfrm>
          <a:prstGeom prst="rect">
            <a:avLst/>
          </a:prstGeom>
        </p:spPr>
      </p:pic>
    </p:spTree>
    <p:extLst>
      <p:ext uri="{BB962C8B-B14F-4D97-AF65-F5344CB8AC3E}">
        <p14:creationId xmlns:p14="http://schemas.microsoft.com/office/powerpoint/2010/main" val="3158981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B7779-203F-4974-9488-10E32E74C8BC}"/>
              </a:ext>
            </a:extLst>
          </p:cNvPr>
          <p:cNvSpPr>
            <a:spLocks noGrp="1"/>
          </p:cNvSpPr>
          <p:nvPr>
            <p:ph type="title"/>
          </p:nvPr>
        </p:nvSpPr>
        <p:spPr/>
        <p:txBody>
          <a:bodyPr>
            <a:normAutofit fontScale="90000"/>
          </a:bodyPr>
          <a:lstStyle/>
          <a:p>
            <a:r>
              <a:rPr lang="en-US" sz="3600" b="1" dirty="0"/>
              <a:t>Expected climatic changes in SE Michigan</a:t>
            </a:r>
          </a:p>
        </p:txBody>
      </p:sp>
      <p:pic>
        <p:nvPicPr>
          <p:cNvPr id="8" name="Content Placeholder 7">
            <a:extLst>
              <a:ext uri="{FF2B5EF4-FFF2-40B4-BE49-F238E27FC236}">
                <a16:creationId xmlns:a16="http://schemas.microsoft.com/office/drawing/2014/main" id="{153F42B2-6D57-4745-BBFE-EA0D706870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44995" y="612367"/>
            <a:ext cx="2585962" cy="2068770"/>
          </a:xfrm>
        </p:spPr>
      </p:pic>
      <p:sp>
        <p:nvSpPr>
          <p:cNvPr id="6" name="Text Placeholder 5">
            <a:extLst>
              <a:ext uri="{FF2B5EF4-FFF2-40B4-BE49-F238E27FC236}">
                <a16:creationId xmlns:a16="http://schemas.microsoft.com/office/drawing/2014/main" id="{20C48ED4-AA16-4B35-BEFC-0C9FB4213081}"/>
              </a:ext>
            </a:extLst>
          </p:cNvPr>
          <p:cNvSpPr>
            <a:spLocks noGrp="1"/>
          </p:cNvSpPr>
          <p:nvPr>
            <p:ph type="body" sz="half" idx="2"/>
          </p:nvPr>
        </p:nvSpPr>
        <p:spPr/>
        <p:txBody>
          <a:bodyPr>
            <a:normAutofit/>
          </a:bodyPr>
          <a:lstStyle/>
          <a:p>
            <a:pPr marL="171450" indent="-171450">
              <a:buFontTx/>
              <a:buChar char="-"/>
            </a:pPr>
            <a:r>
              <a:rPr lang="en-US" sz="2000" dirty="0"/>
              <a:t>Four point five to five degree average temperature increase.</a:t>
            </a:r>
          </a:p>
          <a:p>
            <a:pPr marL="171450" indent="-171450">
              <a:buFontTx/>
              <a:buChar char="-"/>
            </a:pPr>
            <a:r>
              <a:rPr lang="en-US" sz="2000" dirty="0"/>
              <a:t>25 to 30 less nights below freezing per year.</a:t>
            </a:r>
          </a:p>
          <a:p>
            <a:pPr marL="171450" indent="-171450">
              <a:buFontTx/>
              <a:buChar char="-"/>
            </a:pPr>
            <a:r>
              <a:rPr lang="en-US" sz="2000" dirty="0"/>
              <a:t>Three to four more inches of precipitation per year.</a:t>
            </a:r>
          </a:p>
          <a:p>
            <a:pPr marL="171450" indent="-171450">
              <a:buFontTx/>
              <a:buChar char="-"/>
            </a:pPr>
            <a:r>
              <a:rPr lang="en-US" sz="2000" dirty="0"/>
              <a:t>One more consecutive dry days per year on average.</a:t>
            </a:r>
          </a:p>
        </p:txBody>
      </p:sp>
      <p:pic>
        <p:nvPicPr>
          <p:cNvPr id="10" name="Picture 9">
            <a:extLst>
              <a:ext uri="{FF2B5EF4-FFF2-40B4-BE49-F238E27FC236}">
                <a16:creationId xmlns:a16="http://schemas.microsoft.com/office/drawing/2014/main" id="{4B238C75-0845-4C44-943A-0E8685200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3092" y="617843"/>
            <a:ext cx="2587730" cy="2070186"/>
          </a:xfrm>
          <a:prstGeom prst="rect">
            <a:avLst/>
          </a:prstGeom>
        </p:spPr>
      </p:pic>
      <p:pic>
        <p:nvPicPr>
          <p:cNvPr id="12" name="Picture 11">
            <a:extLst>
              <a:ext uri="{FF2B5EF4-FFF2-40B4-BE49-F238E27FC236}">
                <a16:creationId xmlns:a16="http://schemas.microsoft.com/office/drawing/2014/main" id="{B5B3F02C-F434-4A24-8295-6178EFDD9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8907" y="3191077"/>
            <a:ext cx="2545528" cy="2036422"/>
          </a:xfrm>
          <a:prstGeom prst="rect">
            <a:avLst/>
          </a:prstGeom>
        </p:spPr>
      </p:pic>
      <p:pic>
        <p:nvPicPr>
          <p:cNvPr id="17" name="Picture 16">
            <a:extLst>
              <a:ext uri="{FF2B5EF4-FFF2-40B4-BE49-F238E27FC236}">
                <a16:creationId xmlns:a16="http://schemas.microsoft.com/office/drawing/2014/main" id="{319C54B4-00C2-4B6F-B3E3-519AB9367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8043" y="3176334"/>
            <a:ext cx="2587730" cy="2070184"/>
          </a:xfrm>
          <a:prstGeom prst="rect">
            <a:avLst/>
          </a:prstGeom>
        </p:spPr>
      </p:pic>
    </p:spTree>
    <p:extLst>
      <p:ext uri="{BB962C8B-B14F-4D97-AF65-F5344CB8AC3E}">
        <p14:creationId xmlns:p14="http://schemas.microsoft.com/office/powerpoint/2010/main" val="1825691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4691-1C34-4676-AD5A-55170FE4033E}"/>
              </a:ext>
            </a:extLst>
          </p:cNvPr>
          <p:cNvSpPr>
            <a:spLocks noGrp="1"/>
          </p:cNvSpPr>
          <p:nvPr>
            <p:ph type="title"/>
          </p:nvPr>
        </p:nvSpPr>
        <p:spPr/>
        <p:txBody>
          <a:bodyPr/>
          <a:lstStyle/>
          <a:p>
            <a:pPr algn="ctr"/>
            <a:r>
              <a:rPr lang="en-US" b="1" dirty="0"/>
              <a:t>Natural communities will benefit or suffer under new climatic regime</a:t>
            </a:r>
          </a:p>
        </p:txBody>
      </p:sp>
      <p:sp>
        <p:nvSpPr>
          <p:cNvPr id="4" name="Content Placeholder 3">
            <a:extLst>
              <a:ext uri="{FF2B5EF4-FFF2-40B4-BE49-F238E27FC236}">
                <a16:creationId xmlns:a16="http://schemas.microsoft.com/office/drawing/2014/main" id="{12E80A32-A822-4906-A0BA-26C0646F26B7}"/>
              </a:ext>
            </a:extLst>
          </p:cNvPr>
          <p:cNvSpPr>
            <a:spLocks noGrp="1"/>
          </p:cNvSpPr>
          <p:nvPr>
            <p:ph sz="half" idx="2"/>
          </p:nvPr>
        </p:nvSpPr>
        <p:spPr>
          <a:xfrm>
            <a:off x="629842" y="1989438"/>
            <a:ext cx="3868340" cy="3550228"/>
          </a:xfrm>
        </p:spPr>
        <p:txBody>
          <a:bodyPr>
            <a:normAutofit/>
          </a:bodyPr>
          <a:lstStyle/>
          <a:p>
            <a:r>
              <a:rPr lang="en-US" dirty="0"/>
              <a:t>Likely to suffer: Mesic southern forest (beech-sugar maple dominated) and rich tamarack swamp.</a:t>
            </a:r>
          </a:p>
          <a:p>
            <a:r>
              <a:rPr lang="en-US" dirty="0"/>
              <a:t>Likely to benefit: Dry southern forest (oak-hickory) and oak savannahs.</a:t>
            </a:r>
          </a:p>
        </p:txBody>
      </p:sp>
      <p:sp>
        <p:nvSpPr>
          <p:cNvPr id="6" name="Text Placeholder 5">
            <a:extLst>
              <a:ext uri="{FF2B5EF4-FFF2-40B4-BE49-F238E27FC236}">
                <a16:creationId xmlns:a16="http://schemas.microsoft.com/office/drawing/2014/main" id="{B4FED1EA-F97C-4D66-BCD5-648C8438B503}"/>
              </a:ext>
            </a:extLst>
          </p:cNvPr>
          <p:cNvSpPr>
            <a:spLocks noGrp="1"/>
          </p:cNvSpPr>
          <p:nvPr>
            <p:ph type="body" sz="quarter" idx="3"/>
          </p:nvPr>
        </p:nvSpPr>
        <p:spPr/>
        <p:txBody>
          <a:bodyPr/>
          <a:lstStyle/>
          <a:p>
            <a:r>
              <a:rPr lang="en-US" dirty="0"/>
              <a:t>Kensington </a:t>
            </a:r>
            <a:r>
              <a:rPr lang="en-US" dirty="0" err="1"/>
              <a:t>Metropark</a:t>
            </a:r>
            <a:r>
              <a:rPr lang="en-US" dirty="0"/>
              <a:t> plant communities and management units</a:t>
            </a:r>
          </a:p>
        </p:txBody>
      </p:sp>
      <p:pic>
        <p:nvPicPr>
          <p:cNvPr id="8" name="Content Placeholder 7">
            <a:extLst>
              <a:ext uri="{FF2B5EF4-FFF2-40B4-BE49-F238E27FC236}">
                <a16:creationId xmlns:a16="http://schemas.microsoft.com/office/drawing/2014/main" id="{D982EDB2-7BB6-4B52-BD1E-BC3C7660A28D}"/>
              </a:ext>
            </a:extLst>
          </p:cNvPr>
          <p:cNvPicPr>
            <a:picLocks noGrp="1" noChangeAspect="1"/>
          </p:cNvPicPr>
          <p:nvPr>
            <p:ph sz="quarter" idx="4"/>
          </p:nvPr>
        </p:nvPicPr>
        <p:blipFill rotWithShape="1">
          <a:blip r:embed="rId2"/>
          <a:stretch/>
        </p:blipFill>
        <p:spPr>
          <a:xfrm>
            <a:off x="4629150" y="2771638"/>
            <a:ext cx="3887788" cy="2502174"/>
          </a:xfrm>
          <a:prstGeom prst="rect">
            <a:avLst/>
          </a:prstGeom>
        </p:spPr>
      </p:pic>
    </p:spTree>
    <p:extLst>
      <p:ext uri="{BB962C8B-B14F-4D97-AF65-F5344CB8AC3E}">
        <p14:creationId xmlns:p14="http://schemas.microsoft.com/office/powerpoint/2010/main" val="4176676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CA9A6-02F5-4331-A9DF-EE0AE7A782F1}"/>
              </a:ext>
            </a:extLst>
          </p:cNvPr>
          <p:cNvSpPr>
            <a:spLocks noGrp="1"/>
          </p:cNvSpPr>
          <p:nvPr>
            <p:ph type="title"/>
          </p:nvPr>
        </p:nvSpPr>
        <p:spPr/>
        <p:txBody>
          <a:bodyPr/>
          <a:lstStyle/>
          <a:p>
            <a:r>
              <a:rPr lang="en-US" dirty="0"/>
              <a:t>Invasive species and diseases are likely to benefit from climate change as well. </a:t>
            </a:r>
          </a:p>
        </p:txBody>
      </p:sp>
      <p:pic>
        <p:nvPicPr>
          <p:cNvPr id="11" name="Content Placeholder 10">
            <a:extLst>
              <a:ext uri="{FF2B5EF4-FFF2-40B4-BE49-F238E27FC236}">
                <a16:creationId xmlns:a16="http://schemas.microsoft.com/office/drawing/2014/main" id="{8BD09878-DA68-4B4A-B8F9-4A90B0A5DD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5857" y="2211857"/>
            <a:ext cx="3917498" cy="2410768"/>
          </a:xfrm>
        </p:spPr>
      </p:pic>
      <p:pic>
        <p:nvPicPr>
          <p:cNvPr id="13" name="Content Placeholder 12">
            <a:extLst>
              <a:ext uri="{FF2B5EF4-FFF2-40B4-BE49-F238E27FC236}">
                <a16:creationId xmlns:a16="http://schemas.microsoft.com/office/drawing/2014/main" id="{C87E9A2F-B13A-4555-A7AD-EF25B73043D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61674" y="2174788"/>
            <a:ext cx="3622740" cy="2410766"/>
          </a:xfrm>
        </p:spPr>
      </p:pic>
    </p:spTree>
    <p:extLst>
      <p:ext uri="{BB962C8B-B14F-4D97-AF65-F5344CB8AC3E}">
        <p14:creationId xmlns:p14="http://schemas.microsoft.com/office/powerpoint/2010/main" val="3560480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5F28-2ADD-4826-8541-E057359FF8CC}"/>
              </a:ext>
            </a:extLst>
          </p:cNvPr>
          <p:cNvSpPr>
            <a:spLocks noGrp="1"/>
          </p:cNvSpPr>
          <p:nvPr>
            <p:ph type="title"/>
          </p:nvPr>
        </p:nvSpPr>
        <p:spPr/>
        <p:txBody>
          <a:bodyPr/>
          <a:lstStyle/>
          <a:p>
            <a:pPr algn="ctr"/>
            <a:r>
              <a:rPr lang="en-US" b="1" i="1" dirty="0"/>
              <a:t>Adaptation strategies for natural community management at Metroparks</a:t>
            </a:r>
          </a:p>
        </p:txBody>
      </p:sp>
      <p:pic>
        <p:nvPicPr>
          <p:cNvPr id="9" name="Content Placeholder 5">
            <a:extLst>
              <a:ext uri="{FF2B5EF4-FFF2-40B4-BE49-F238E27FC236}">
                <a16:creationId xmlns:a16="http://schemas.microsoft.com/office/drawing/2014/main" id="{2029A95F-877F-42DD-BE5E-F701CA0793E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1596021" y="1690690"/>
            <a:ext cx="5951958" cy="3975096"/>
          </a:xfrm>
        </p:spPr>
      </p:pic>
    </p:spTree>
    <p:extLst>
      <p:ext uri="{BB962C8B-B14F-4D97-AF65-F5344CB8AC3E}">
        <p14:creationId xmlns:p14="http://schemas.microsoft.com/office/powerpoint/2010/main" val="340396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66" name="Group 65"/>
          <p:cNvGrpSpPr/>
          <p:nvPr/>
        </p:nvGrpSpPr>
        <p:grpSpPr>
          <a:xfrm>
            <a:off x="3543300" y="1529443"/>
            <a:ext cx="4964579" cy="2660084"/>
            <a:chOff x="8001000" y="1344386"/>
            <a:chExt cx="9929157" cy="5320167"/>
          </a:xfrm>
        </p:grpSpPr>
        <p:grpSp>
          <p:nvGrpSpPr>
            <p:cNvPr id="65" name="Group 64"/>
            <p:cNvGrpSpPr/>
            <p:nvPr/>
          </p:nvGrpSpPr>
          <p:grpSpPr>
            <a:xfrm>
              <a:off x="8001000" y="1344386"/>
              <a:ext cx="1905000" cy="1741714"/>
              <a:chOff x="8001000" y="1344386"/>
              <a:chExt cx="1905000" cy="1741714"/>
            </a:xfrm>
          </p:grpSpPr>
          <p:pic>
            <p:nvPicPr>
              <p:cNvPr id="59" name="Picture 5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725" b="93830" l="1667" r="98214">
                            <a14:foregroundMark x1="34405" y1="23749" x2="34405" y2="23749"/>
                            <a14:foregroundMark x1="24167" y1="21537" x2="24167" y2="21537"/>
                            <a14:foregroundMark x1="10119" y1="15134" x2="11071" y2="15134"/>
                            <a14:foregroundMark x1="53810" y1="16065" x2="53810" y2="16065"/>
                          </a14:backgroundRemoval>
                        </a14:imgEffect>
                        <a14:imgEffect>
                          <a14:brightnessContrast bright="20000"/>
                        </a14:imgEffect>
                      </a14:imgLayer>
                    </a14:imgProps>
                  </a:ext>
                  <a:ext uri="{28A0092B-C50C-407E-A947-70E740481C1C}">
                    <a14:useLocalDpi xmlns:a14="http://schemas.microsoft.com/office/drawing/2010/main" val="0"/>
                  </a:ext>
                </a:extLst>
              </a:blip>
              <a:srcRect t="2462" b="8132"/>
              <a:stretch/>
            </p:blipFill>
            <p:spPr>
              <a:xfrm>
                <a:off x="8001000" y="1344386"/>
                <a:ext cx="1905000" cy="1741714"/>
              </a:xfrm>
              <a:prstGeom prst="rect">
                <a:avLst/>
              </a:prstGeom>
            </p:spPr>
          </p:pic>
          <p:sp>
            <p:nvSpPr>
              <p:cNvPr id="60" name="5-Point Star 59"/>
              <p:cNvSpPr/>
              <p:nvPr/>
            </p:nvSpPr>
            <p:spPr>
              <a:xfrm>
                <a:off x="9642533" y="2761528"/>
                <a:ext cx="213399" cy="213399"/>
              </a:xfrm>
              <a:prstGeom prst="star5">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grpSp>
          <p:nvGrpSpPr>
            <p:cNvPr id="63" name="Group 62"/>
            <p:cNvGrpSpPr/>
            <p:nvPr/>
          </p:nvGrpSpPr>
          <p:grpSpPr>
            <a:xfrm>
              <a:off x="10134600" y="1409700"/>
              <a:ext cx="7795557" cy="5254853"/>
              <a:chOff x="10134600" y="1409700"/>
              <a:chExt cx="7795557" cy="5254853"/>
            </a:xfrm>
          </p:grpSpPr>
          <p:pic>
            <p:nvPicPr>
              <p:cNvPr id="54" name="Picture 7"/>
              <p:cNvPicPr>
                <a:picLocks noChangeAspect="1"/>
              </p:cNvPicPr>
              <p:nvPr/>
            </p:nvPicPr>
            <p:blipFill rotWithShape="1">
              <a:blip r:embed="rId5"/>
              <a:srcRect l="5574" t="2818" r="4153"/>
              <a:stretch/>
            </p:blipFill>
            <p:spPr>
              <a:xfrm>
                <a:off x="10134600" y="1409700"/>
                <a:ext cx="7795557" cy="5254853"/>
              </a:xfrm>
              <a:prstGeom prst="rect">
                <a:avLst/>
              </a:prstGeom>
              <a:noFill/>
              <a:ln w="3175">
                <a:solidFill>
                  <a:srgbClr val="C00000"/>
                </a:solidFill>
                <a:tailEnd type="arrow" w="lg" len="med"/>
              </a:ln>
              <a:effectLst>
                <a:outerShdw blurRad="241300" dir="10020000" sx="101000" sy="101000" algn="ctr" rotWithShape="0">
                  <a:srgbClr val="000000">
                    <a:alpha val="25000"/>
                  </a:srgbClr>
                </a:outerShdw>
              </a:effectLst>
            </p:spPr>
          </p:pic>
          <p:grpSp>
            <p:nvGrpSpPr>
              <p:cNvPr id="62" name="Group 61"/>
              <p:cNvGrpSpPr/>
              <p:nvPr/>
            </p:nvGrpSpPr>
            <p:grpSpPr>
              <a:xfrm>
                <a:off x="10568536" y="2476500"/>
                <a:ext cx="4840351" cy="2231592"/>
                <a:chOff x="10568536" y="2476500"/>
                <a:chExt cx="4840351" cy="2231592"/>
              </a:xfrm>
            </p:grpSpPr>
            <p:grpSp>
              <p:nvGrpSpPr>
                <p:cNvPr id="55" name="Group 54"/>
                <p:cNvGrpSpPr/>
                <p:nvPr/>
              </p:nvGrpSpPr>
              <p:grpSpPr>
                <a:xfrm>
                  <a:off x="10568536" y="2476500"/>
                  <a:ext cx="2461666" cy="990600"/>
                  <a:chOff x="10873336" y="2131248"/>
                  <a:chExt cx="2461666" cy="990600"/>
                </a:xfrm>
              </p:grpSpPr>
              <p:sp>
                <p:nvSpPr>
                  <p:cNvPr id="57" name="TextBox 15"/>
                  <p:cNvSpPr txBox="1"/>
                  <p:nvPr/>
                </p:nvSpPr>
                <p:spPr>
                  <a:xfrm>
                    <a:off x="11497050" y="2131248"/>
                    <a:ext cx="1837952" cy="979372"/>
                  </a:xfrm>
                  <a:prstGeom prst="rect">
                    <a:avLst/>
                  </a:prstGeom>
                  <a:ln w="3175">
                    <a:noFill/>
                  </a:ln>
                </p:spPr>
                <p:txBody>
                  <a:bodyPr lIns="0" tIns="0" rIns="0" bIns="0" rtlCol="0" anchor="t">
                    <a:spAutoFit/>
                  </a:bodyPr>
                  <a:lstStyle/>
                  <a:p>
                    <a:pPr algn="ctr" defTabSz="457200">
                      <a:lnSpc>
                        <a:spcPts val="1960"/>
                      </a:lnSpc>
                    </a:pPr>
                    <a:r>
                      <a:rPr lang="en-US" sz="1400" spc="-43" dirty="0">
                        <a:solidFill>
                          <a:srgbClr val="C6302C"/>
                        </a:solidFill>
                        <a:latin typeface="Roboto Bold"/>
                      </a:rPr>
                      <a:t>Eliza Howell </a:t>
                    </a:r>
                  </a:p>
                  <a:p>
                    <a:pPr algn="ctr" defTabSz="457200">
                      <a:lnSpc>
                        <a:spcPts val="1960"/>
                      </a:lnSpc>
                      <a:spcBef>
                        <a:spcPct val="0"/>
                      </a:spcBef>
                    </a:pPr>
                    <a:r>
                      <a:rPr lang="en-US" sz="1400" spc="-43" dirty="0">
                        <a:solidFill>
                          <a:srgbClr val="C6302C"/>
                        </a:solidFill>
                        <a:latin typeface="Roboto Bold"/>
                      </a:rPr>
                      <a:t>Park</a:t>
                    </a:r>
                  </a:p>
                </p:txBody>
              </p:sp>
              <p:sp>
                <p:nvSpPr>
                  <p:cNvPr id="58" name="5-Point Star 57"/>
                  <p:cNvSpPr/>
                  <p:nvPr/>
                </p:nvSpPr>
                <p:spPr>
                  <a:xfrm>
                    <a:off x="10873336" y="2412784"/>
                    <a:ext cx="709064" cy="709064"/>
                  </a:xfrm>
                  <a:prstGeom prst="star5">
                    <a:avLst/>
                  </a:prstGeom>
                  <a:solidFill>
                    <a:srgbClr val="C00000"/>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grpSp>
              <p:nvGrpSpPr>
                <p:cNvPr id="61" name="Group 60"/>
                <p:cNvGrpSpPr/>
                <p:nvPr/>
              </p:nvGrpSpPr>
              <p:grpSpPr>
                <a:xfrm>
                  <a:off x="13570936" y="3923617"/>
                  <a:ext cx="1837951" cy="784475"/>
                  <a:chOff x="13570936" y="3923617"/>
                  <a:chExt cx="1837951" cy="784475"/>
                </a:xfrm>
              </p:grpSpPr>
              <p:sp>
                <p:nvSpPr>
                  <p:cNvPr id="56" name="5-Point Star 55"/>
                  <p:cNvSpPr/>
                  <p:nvPr/>
                </p:nvSpPr>
                <p:spPr>
                  <a:xfrm>
                    <a:off x="14986925" y="4302617"/>
                    <a:ext cx="405475" cy="405475"/>
                  </a:xfrm>
                  <a:prstGeom prst="star5">
                    <a:avLst/>
                  </a:prstGeom>
                  <a:solidFill>
                    <a:srgbClr val="C00000"/>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sp>
                <p:nvSpPr>
                  <p:cNvPr id="42" name="TextBox 15"/>
                  <p:cNvSpPr txBox="1"/>
                  <p:nvPr/>
                </p:nvSpPr>
                <p:spPr>
                  <a:xfrm>
                    <a:off x="13570936" y="3923617"/>
                    <a:ext cx="1837951" cy="443071"/>
                  </a:xfrm>
                  <a:prstGeom prst="rect">
                    <a:avLst/>
                  </a:prstGeom>
                </p:spPr>
                <p:txBody>
                  <a:bodyPr lIns="0" tIns="0" rIns="0" bIns="0" rtlCol="0" anchor="t">
                    <a:spAutoFit/>
                  </a:bodyPr>
                  <a:lstStyle/>
                  <a:p>
                    <a:pPr algn="ctr" defTabSz="457200">
                      <a:lnSpc>
                        <a:spcPts val="1960"/>
                      </a:lnSpc>
                    </a:pPr>
                    <a:r>
                      <a:rPr lang="en-US" sz="1000" spc="-43" dirty="0">
                        <a:solidFill>
                          <a:srgbClr val="C6302C"/>
                        </a:solidFill>
                        <a:latin typeface="Roboto Bold"/>
                      </a:rPr>
                      <a:t>Downtown</a:t>
                    </a:r>
                  </a:p>
                </p:txBody>
              </p:sp>
            </p:grpSp>
          </p:grpSp>
        </p:grpSp>
      </p:grpSp>
      <p:sp>
        <p:nvSpPr>
          <p:cNvPr id="2" name="TextBox 2"/>
          <p:cNvSpPr txBox="1"/>
          <p:nvPr/>
        </p:nvSpPr>
        <p:spPr>
          <a:xfrm>
            <a:off x="0" y="2002420"/>
            <a:ext cx="3859679" cy="2204706"/>
          </a:xfrm>
          <a:prstGeom prst="rect">
            <a:avLst/>
          </a:prstGeom>
        </p:spPr>
        <p:txBody>
          <a:bodyPr wrap="square" lIns="0" tIns="0" rIns="0" bIns="0" rtlCol="0" anchor="t">
            <a:spAutoFit/>
          </a:bodyPr>
          <a:lstStyle/>
          <a:p>
            <a:pPr marL="194310" lvl="1" defTabSz="342107">
              <a:lnSpc>
                <a:spcPts val="2520"/>
              </a:lnSpc>
            </a:pPr>
            <a:r>
              <a:rPr lang="en-US" sz="1400" b="1" spc="-56" dirty="0">
                <a:solidFill>
                  <a:srgbClr val="574839"/>
                </a:solidFill>
                <a:latin typeface="Open Sans 2"/>
              </a:rPr>
              <a:t>Project :	</a:t>
            </a:r>
            <a:r>
              <a:rPr lang="en-US" sz="1400" spc="-56" dirty="0">
                <a:solidFill>
                  <a:srgbClr val="574839"/>
                </a:solidFill>
                <a:latin typeface="Open Sans 2"/>
              </a:rPr>
              <a:t>Shallow, infiltration basin designed 				to capture road runoff to improve </a:t>
            </a:r>
          </a:p>
          <a:p>
            <a:pPr marL="194310" lvl="1" defTabSz="342107">
              <a:lnSpc>
                <a:spcPts val="2520"/>
              </a:lnSpc>
            </a:pPr>
            <a:r>
              <a:rPr lang="en-US" sz="1400" spc="-56" dirty="0">
                <a:solidFill>
                  <a:srgbClr val="574839"/>
                </a:solidFill>
                <a:latin typeface="Open Sans 2"/>
              </a:rPr>
              <a:t>			water quality in the Rouge River. </a:t>
            </a:r>
            <a:endParaRPr lang="en-US" sz="1400" b="1" spc="-56" dirty="0">
              <a:solidFill>
                <a:srgbClr val="574839"/>
              </a:solidFill>
              <a:latin typeface="Open Sans 2"/>
            </a:endParaRPr>
          </a:p>
          <a:p>
            <a:pPr marL="194310" lvl="1" defTabSz="342107">
              <a:lnSpc>
                <a:spcPts val="2520"/>
              </a:lnSpc>
            </a:pPr>
            <a:r>
              <a:rPr lang="en-US" sz="1400" b="1" spc="-56" dirty="0">
                <a:solidFill>
                  <a:srgbClr val="574839"/>
                </a:solidFill>
                <a:latin typeface="Open Sans 2"/>
              </a:rPr>
              <a:t>Partners :  	</a:t>
            </a:r>
            <a:r>
              <a:rPr lang="en-US" sz="1400" spc="-56" dirty="0">
                <a:solidFill>
                  <a:srgbClr val="574839"/>
                </a:solidFill>
                <a:latin typeface="Open Sans 2"/>
              </a:rPr>
              <a:t>City of Detroit, OHM Engineering. </a:t>
            </a:r>
            <a:endParaRPr lang="en-US" sz="1400" b="1" spc="-56" dirty="0">
              <a:solidFill>
                <a:srgbClr val="574839"/>
              </a:solidFill>
              <a:latin typeface="Open Sans 2"/>
            </a:endParaRPr>
          </a:p>
          <a:p>
            <a:pPr marL="194310" lvl="1" defTabSz="342107">
              <a:lnSpc>
                <a:spcPts val="2520"/>
              </a:lnSpc>
            </a:pPr>
            <a:r>
              <a:rPr lang="en-US" sz="1400" b="1" spc="-56" dirty="0">
                <a:solidFill>
                  <a:srgbClr val="574839"/>
                </a:solidFill>
                <a:latin typeface="Open Sans 2"/>
              </a:rPr>
              <a:t>Location : 	</a:t>
            </a:r>
            <a:r>
              <a:rPr lang="en-US" sz="1400" spc="-56" dirty="0">
                <a:solidFill>
                  <a:srgbClr val="574839"/>
                </a:solidFill>
                <a:latin typeface="Open Sans 2"/>
              </a:rPr>
              <a:t>South end of the 250 acre park, in 				Northwest Detroit.</a:t>
            </a:r>
          </a:p>
          <a:p>
            <a:pPr marL="194310" lvl="1" defTabSz="342107">
              <a:lnSpc>
                <a:spcPts val="2520"/>
              </a:lnSpc>
            </a:pPr>
            <a:endParaRPr lang="en-US" sz="1400" spc="-56" dirty="0">
              <a:solidFill>
                <a:srgbClr val="574839"/>
              </a:solidFill>
              <a:latin typeface="Open Sans 2"/>
            </a:endParaRPr>
          </a:p>
        </p:txBody>
      </p:sp>
      <p:grpSp>
        <p:nvGrpSpPr>
          <p:cNvPr id="4" name="Group 4"/>
          <p:cNvGrpSpPr/>
          <p:nvPr/>
        </p:nvGrpSpPr>
        <p:grpSpPr>
          <a:xfrm>
            <a:off x="330674" y="979566"/>
            <a:ext cx="8482654" cy="669447"/>
            <a:chOff x="0" y="95249"/>
            <a:chExt cx="22620409" cy="1785193"/>
          </a:xfrm>
        </p:grpSpPr>
        <p:sp>
          <p:nvSpPr>
            <p:cNvPr id="5"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Eliza Howell Park Infiltration Basin</a:t>
              </a:r>
            </a:p>
          </p:txBody>
        </p:sp>
        <p:sp>
          <p:nvSpPr>
            <p:cNvPr id="6"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grpSp>
        <p:nvGrpSpPr>
          <p:cNvPr id="8" name="Group 7"/>
          <p:cNvGrpSpPr/>
          <p:nvPr/>
        </p:nvGrpSpPr>
        <p:grpSpPr>
          <a:xfrm>
            <a:off x="4791783" y="3019527"/>
            <a:ext cx="4135990" cy="2951068"/>
            <a:chOff x="9905713" y="4324553"/>
            <a:chExt cx="8271980" cy="5902135"/>
          </a:xfrm>
        </p:grpSpPr>
        <p:pic>
          <p:nvPicPr>
            <p:cNvPr id="47" name="Picture 8"/>
            <p:cNvPicPr>
              <a:picLocks noChangeAspect="1"/>
            </p:cNvPicPr>
            <p:nvPr/>
          </p:nvPicPr>
          <p:blipFill>
            <a:blip r:embed="rId6"/>
            <a:srcRect t="5146"/>
            <a:stretch>
              <a:fillRect/>
            </a:stretch>
          </p:blipFill>
          <p:spPr>
            <a:xfrm>
              <a:off x="14038148" y="4762500"/>
              <a:ext cx="4139545" cy="5464188"/>
            </a:xfrm>
            <a:prstGeom prst="rect">
              <a:avLst/>
            </a:prstGeom>
            <a:noFill/>
            <a:ln w="3175">
              <a:solidFill>
                <a:srgbClr val="C00000"/>
              </a:solidFill>
              <a:tailEnd type="arrow" w="lg" len="med"/>
            </a:ln>
            <a:effectLst>
              <a:outerShdw blurRad="241300" dir="10020000" sx="101000" sy="101000" algn="ctr" rotWithShape="0">
                <a:srgbClr val="000000">
                  <a:alpha val="25000"/>
                </a:srgbClr>
              </a:outerShdw>
            </a:effectLst>
          </p:spPr>
        </p:pic>
        <p:sp>
          <p:nvSpPr>
            <p:cNvPr id="48" name="Freeform 47"/>
            <p:cNvSpPr/>
            <p:nvPr/>
          </p:nvSpPr>
          <p:spPr>
            <a:xfrm rot="1036094">
              <a:off x="9905713" y="4324553"/>
              <a:ext cx="5143712" cy="3630356"/>
            </a:xfrm>
            <a:custGeom>
              <a:avLst/>
              <a:gdLst>
                <a:gd name="connsiteX0" fmla="*/ 0 w 1556952"/>
                <a:gd name="connsiteY0" fmla="*/ 0 h 889687"/>
                <a:gd name="connsiteX1" fmla="*/ 1556952 w 1556952"/>
                <a:gd name="connsiteY1" fmla="*/ 889687 h 889687"/>
              </a:gdLst>
              <a:ahLst/>
              <a:cxnLst>
                <a:cxn ang="0">
                  <a:pos x="connsiteX0" y="connsiteY0"/>
                </a:cxn>
                <a:cxn ang="0">
                  <a:pos x="connsiteX1" y="connsiteY1"/>
                </a:cxn>
              </a:cxnLst>
              <a:rect l="l" t="t" r="r" b="b"/>
              <a:pathLst>
                <a:path w="1556952" h="889687">
                  <a:moveTo>
                    <a:pt x="0" y="0"/>
                  </a:moveTo>
                  <a:cubicBezTo>
                    <a:pt x="471616" y="387178"/>
                    <a:pt x="943233" y="774357"/>
                    <a:pt x="1556952" y="889687"/>
                  </a:cubicBezTo>
                </a:path>
              </a:pathLst>
            </a:custGeom>
            <a:noFill/>
            <a:ln w="127000">
              <a:solidFill>
                <a:srgbClr val="C00000"/>
              </a:solidFill>
              <a:tailEnd type="arrow" w="lg" len="med"/>
            </a:ln>
            <a:effectLst>
              <a:outerShdw blurRad="241300" dist="50800" dir="10020000" sx="101000" sy="101000" algn="ctr" rotWithShape="0">
                <a:srgbClr val="000000">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a:endParaRPr>
            </a:p>
          </p:txBody>
        </p:sp>
      </p:grpSp>
      <p:grpSp>
        <p:nvGrpSpPr>
          <p:cNvPr id="67" name="Group 66"/>
          <p:cNvGrpSpPr/>
          <p:nvPr/>
        </p:nvGrpSpPr>
        <p:grpSpPr>
          <a:xfrm>
            <a:off x="228600" y="4724400"/>
            <a:ext cx="5473727" cy="1137664"/>
            <a:chOff x="2768546" y="7668939"/>
            <a:chExt cx="10947454" cy="2275327"/>
          </a:xfrm>
        </p:grpSpPr>
        <p:grpSp>
          <p:nvGrpSpPr>
            <p:cNvPr id="7" name="Group 6"/>
            <p:cNvGrpSpPr/>
            <p:nvPr/>
          </p:nvGrpSpPr>
          <p:grpSpPr>
            <a:xfrm>
              <a:off x="2768546" y="7897775"/>
              <a:ext cx="7323088" cy="1845777"/>
              <a:chOff x="894545" y="7897775"/>
              <a:chExt cx="7323088" cy="1845777"/>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455" y="8571174"/>
                <a:ext cx="3616785" cy="1172378"/>
              </a:xfrm>
              <a:prstGeom prst="rect">
                <a:avLst/>
              </a:prstGeom>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t="35600" b="37200"/>
              <a:stretch/>
            </p:blipFill>
            <p:spPr>
              <a:xfrm>
                <a:off x="894545" y="7897775"/>
                <a:ext cx="3675273" cy="555374"/>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4684" y="7897775"/>
                <a:ext cx="3342949" cy="1845777"/>
              </a:xfrm>
              <a:prstGeom prst="rect">
                <a:avLst/>
              </a:prstGeom>
            </p:spPr>
          </p:pic>
        </p:grpSp>
        <p:grpSp>
          <p:nvGrpSpPr>
            <p:cNvPr id="49" name="Group 48"/>
            <p:cNvGrpSpPr/>
            <p:nvPr/>
          </p:nvGrpSpPr>
          <p:grpSpPr>
            <a:xfrm>
              <a:off x="10567490" y="7668939"/>
              <a:ext cx="3148510" cy="2275327"/>
              <a:chOff x="10903936" y="7606879"/>
              <a:chExt cx="3332251" cy="2408111"/>
            </a:xfrm>
          </p:grpSpPr>
          <p:grpSp>
            <p:nvGrpSpPr>
              <p:cNvPr id="50" name="Group 49"/>
              <p:cNvGrpSpPr/>
              <p:nvPr/>
            </p:nvGrpSpPr>
            <p:grpSpPr>
              <a:xfrm>
                <a:off x="12619098" y="7802689"/>
                <a:ext cx="1617089" cy="2212301"/>
                <a:chOff x="12907291" y="7448945"/>
                <a:chExt cx="1179165" cy="1613188"/>
              </a:xfrm>
            </p:grpSpPr>
            <p:pic>
              <p:nvPicPr>
                <p:cNvPr id="52" name="Picture 9"/>
                <p:cNvPicPr>
                  <a:picLocks noChangeAspect="1"/>
                </p:cNvPicPr>
                <p:nvPr/>
              </p:nvPicPr>
              <p:blipFill>
                <a:blip r:embed="rId10"/>
                <a:srcRect/>
                <a:stretch>
                  <a:fillRect/>
                </a:stretch>
              </p:blipFill>
              <p:spPr>
                <a:xfrm>
                  <a:off x="12987208" y="7448945"/>
                  <a:ext cx="993825" cy="656885"/>
                </a:xfrm>
                <a:prstGeom prst="rect">
                  <a:avLst/>
                </a:prstGeom>
              </p:spPr>
            </p:pic>
            <p:pic>
              <p:nvPicPr>
                <p:cNvPr id="53" name="Picture 10"/>
                <p:cNvPicPr>
                  <a:picLocks noChangeAspect="1"/>
                </p:cNvPicPr>
                <p:nvPr/>
              </p:nvPicPr>
              <p:blipFill>
                <a:blip r:embed="rId11"/>
                <a:srcRect/>
                <a:stretch>
                  <a:fillRect/>
                </a:stretch>
              </p:blipFill>
              <p:spPr>
                <a:xfrm>
                  <a:off x="12907291" y="8387190"/>
                  <a:ext cx="1179165" cy="674943"/>
                </a:xfrm>
                <a:prstGeom prst="rect">
                  <a:avLst/>
                </a:prstGeom>
              </p:spPr>
            </p:pic>
          </p:grpSp>
          <p:pic>
            <p:nvPicPr>
              <p:cNvPr id="51" name="Picture 11"/>
              <p:cNvPicPr>
                <a:picLocks noChangeAspect="1"/>
              </p:cNvPicPr>
              <p:nvPr/>
            </p:nvPicPr>
            <p:blipFill>
              <a:blip r:embed="rId12"/>
              <a:srcRect l="17654" r="12310" b="12195"/>
              <a:stretch>
                <a:fillRect/>
              </a:stretch>
            </p:blipFill>
            <p:spPr>
              <a:xfrm>
                <a:off x="10903936" y="7606879"/>
                <a:ext cx="1638600" cy="2054367"/>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8A96-5A39-49A8-9F83-16637D524173}"/>
              </a:ext>
            </a:extLst>
          </p:cNvPr>
          <p:cNvSpPr>
            <a:spLocks noGrp="1"/>
          </p:cNvSpPr>
          <p:nvPr>
            <p:ph type="title"/>
          </p:nvPr>
        </p:nvSpPr>
        <p:spPr/>
        <p:txBody>
          <a:bodyPr/>
          <a:lstStyle/>
          <a:p>
            <a:r>
              <a:rPr lang="en-US" dirty="0"/>
              <a:t>Invasive species and disease mitigation </a:t>
            </a:r>
          </a:p>
        </p:txBody>
      </p:sp>
      <p:pic>
        <p:nvPicPr>
          <p:cNvPr id="6" name="Content Placeholder 5">
            <a:extLst>
              <a:ext uri="{FF2B5EF4-FFF2-40B4-BE49-F238E27FC236}">
                <a16:creationId xmlns:a16="http://schemas.microsoft.com/office/drawing/2014/main" id="{806708C6-B006-404F-A30B-E34F57CEF18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359322"/>
            <a:ext cx="3886200" cy="2593380"/>
          </a:xfrm>
        </p:spPr>
      </p:pic>
      <p:pic>
        <p:nvPicPr>
          <p:cNvPr id="9" name="Content Placeholder 8">
            <a:extLst>
              <a:ext uri="{FF2B5EF4-FFF2-40B4-BE49-F238E27FC236}">
                <a16:creationId xmlns:a16="http://schemas.microsoft.com/office/drawing/2014/main" id="{96299F3C-5C7F-4CA7-B05A-CC4D17A9F00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95825" y="2303462"/>
            <a:ext cx="3752850" cy="2705100"/>
          </a:xfrm>
        </p:spPr>
      </p:pic>
    </p:spTree>
    <p:extLst>
      <p:ext uri="{BB962C8B-B14F-4D97-AF65-F5344CB8AC3E}">
        <p14:creationId xmlns:p14="http://schemas.microsoft.com/office/powerpoint/2010/main" val="3453852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5F0A5-6633-428B-AAA4-B6C857C9A9F6}"/>
              </a:ext>
            </a:extLst>
          </p:cNvPr>
          <p:cNvSpPr>
            <a:spLocks noGrp="1"/>
          </p:cNvSpPr>
          <p:nvPr>
            <p:ph type="title"/>
          </p:nvPr>
        </p:nvSpPr>
        <p:spPr>
          <a:xfrm>
            <a:off x="629840" y="568408"/>
            <a:ext cx="6929715" cy="1167714"/>
          </a:xfrm>
        </p:spPr>
        <p:txBody>
          <a:bodyPr>
            <a:normAutofit/>
          </a:bodyPr>
          <a:lstStyle/>
          <a:p>
            <a:r>
              <a:rPr lang="en-US" sz="3600" dirty="0"/>
              <a:t>Restoring native communities that are future climate adapted.</a:t>
            </a:r>
          </a:p>
        </p:txBody>
      </p:sp>
      <p:sp>
        <p:nvSpPr>
          <p:cNvPr id="7" name="Text Placeholder 6">
            <a:extLst>
              <a:ext uri="{FF2B5EF4-FFF2-40B4-BE49-F238E27FC236}">
                <a16:creationId xmlns:a16="http://schemas.microsoft.com/office/drawing/2014/main" id="{63BE4D8F-FDF0-4D8B-8672-C5BD13B77807}"/>
              </a:ext>
            </a:extLst>
          </p:cNvPr>
          <p:cNvSpPr>
            <a:spLocks noGrp="1"/>
          </p:cNvSpPr>
          <p:nvPr>
            <p:ph type="body" sz="half" idx="2"/>
          </p:nvPr>
        </p:nvSpPr>
        <p:spPr>
          <a:xfrm>
            <a:off x="728697" y="1736122"/>
            <a:ext cx="2949178" cy="4059197"/>
          </a:xfrm>
        </p:spPr>
        <p:txBody>
          <a:bodyPr>
            <a:normAutofit/>
          </a:bodyPr>
          <a:lstStyle/>
          <a:p>
            <a:pPr marL="171450" indent="-171450">
              <a:buFont typeface="Arial" panose="020B0604020202020204" pitchFamily="34" charset="0"/>
              <a:buChar char="•"/>
            </a:pPr>
            <a:r>
              <a:rPr lang="en-US" sz="1800" dirty="0"/>
              <a:t>Investing efforts in creating/restoring white oak-hickory (oak wilt) dominated forests and savannahs as well as prairies.</a:t>
            </a:r>
          </a:p>
          <a:p>
            <a:pPr marL="171450" indent="-171450">
              <a:buFont typeface="Arial" panose="020B0604020202020204" pitchFamily="34" charset="0"/>
              <a:buChar char="•"/>
            </a:pPr>
            <a:r>
              <a:rPr lang="en-US" sz="1800" dirty="0"/>
              <a:t>Manage invasive species in high ecological quality communities. Non-climate resilient communities will be shepherd through transition to new community. </a:t>
            </a:r>
          </a:p>
          <a:p>
            <a:pPr marL="171450" indent="-171450">
              <a:buFont typeface="Arial" panose="020B0604020202020204" pitchFamily="34" charset="0"/>
              <a:buChar char="•"/>
            </a:pPr>
            <a:r>
              <a:rPr lang="en-US" sz="1800" dirty="0"/>
              <a:t>Use native plants that have ranges well to the south.</a:t>
            </a:r>
          </a:p>
        </p:txBody>
      </p:sp>
      <p:pic>
        <p:nvPicPr>
          <p:cNvPr id="3" name="Picture 2">
            <a:extLst>
              <a:ext uri="{FF2B5EF4-FFF2-40B4-BE49-F238E27FC236}">
                <a16:creationId xmlns:a16="http://schemas.microsoft.com/office/drawing/2014/main" id="{BF519F46-4ACD-4C8D-8BB5-BA5B95D64B7A}"/>
              </a:ext>
            </a:extLst>
          </p:cNvPr>
          <p:cNvPicPr>
            <a:picLocks noChangeAspect="1"/>
          </p:cNvPicPr>
          <p:nvPr/>
        </p:nvPicPr>
        <p:blipFill>
          <a:blip r:embed="rId2"/>
          <a:stretch>
            <a:fillRect/>
          </a:stretch>
        </p:blipFill>
        <p:spPr>
          <a:xfrm>
            <a:off x="4002464" y="2360142"/>
            <a:ext cx="4228262" cy="2529488"/>
          </a:xfrm>
          <a:prstGeom prst="rect">
            <a:avLst/>
          </a:prstGeom>
        </p:spPr>
      </p:pic>
    </p:spTree>
    <p:extLst>
      <p:ext uri="{BB962C8B-B14F-4D97-AF65-F5344CB8AC3E}">
        <p14:creationId xmlns:p14="http://schemas.microsoft.com/office/powerpoint/2010/main" val="1750408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28D3-6FF5-418F-A1B7-1959082A091F}"/>
              </a:ext>
            </a:extLst>
          </p:cNvPr>
          <p:cNvSpPr>
            <a:spLocks noGrp="1"/>
          </p:cNvSpPr>
          <p:nvPr>
            <p:ph type="title"/>
          </p:nvPr>
        </p:nvSpPr>
        <p:spPr/>
        <p:txBody>
          <a:bodyPr/>
          <a:lstStyle/>
          <a:p>
            <a:pPr algn="ctr"/>
            <a:r>
              <a:rPr lang="en-US" b="1" i="1" dirty="0"/>
              <a:t>Restoring natural process </a:t>
            </a:r>
          </a:p>
        </p:txBody>
      </p:sp>
      <p:pic>
        <p:nvPicPr>
          <p:cNvPr id="12" name="Content Placeholder 11">
            <a:extLst>
              <a:ext uri="{FF2B5EF4-FFF2-40B4-BE49-F238E27FC236}">
                <a16:creationId xmlns:a16="http://schemas.microsoft.com/office/drawing/2014/main" id="{AFB1E7D1-0E35-43CE-B1F4-BFED3DE240E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21476" y="2089091"/>
            <a:ext cx="3660775" cy="2745581"/>
          </a:xfrm>
        </p:spPr>
      </p:pic>
      <p:sp>
        <p:nvSpPr>
          <p:cNvPr id="10" name="Content Placeholder 9">
            <a:extLst>
              <a:ext uri="{FF2B5EF4-FFF2-40B4-BE49-F238E27FC236}">
                <a16:creationId xmlns:a16="http://schemas.microsoft.com/office/drawing/2014/main" id="{D07A6ACC-BE24-4412-8A98-238D0D5D9158}"/>
              </a:ext>
            </a:extLst>
          </p:cNvPr>
          <p:cNvSpPr>
            <a:spLocks noGrp="1"/>
          </p:cNvSpPr>
          <p:nvPr>
            <p:ph sz="half" idx="1"/>
          </p:nvPr>
        </p:nvSpPr>
        <p:spPr/>
        <p:txBody>
          <a:bodyPr/>
          <a:lstStyle/>
          <a:p>
            <a:r>
              <a:rPr lang="en-US" dirty="0"/>
              <a:t>Michigan native plants benefit from fire. </a:t>
            </a:r>
          </a:p>
          <a:p>
            <a:r>
              <a:rPr lang="en-US" dirty="0"/>
              <a:t>Fire helps suppress non native plants.</a:t>
            </a:r>
          </a:p>
          <a:p>
            <a:r>
              <a:rPr lang="en-US" dirty="0"/>
              <a:t>Fire helps create habitat diversity. </a:t>
            </a:r>
          </a:p>
          <a:p>
            <a:r>
              <a:rPr lang="en-US" dirty="0"/>
              <a:t>Fire will help promote communities that are expected to do well under projected future climatic conditions. </a:t>
            </a:r>
          </a:p>
        </p:txBody>
      </p:sp>
    </p:spTree>
    <p:extLst>
      <p:ext uri="{BB962C8B-B14F-4D97-AF65-F5344CB8AC3E}">
        <p14:creationId xmlns:p14="http://schemas.microsoft.com/office/powerpoint/2010/main" val="855187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5563B-54FC-451A-90DD-67A7E1F0ED45}"/>
              </a:ext>
            </a:extLst>
          </p:cNvPr>
          <p:cNvSpPr>
            <a:spLocks noGrp="1"/>
          </p:cNvSpPr>
          <p:nvPr>
            <p:ph type="title"/>
          </p:nvPr>
        </p:nvSpPr>
        <p:spPr>
          <a:xfrm>
            <a:off x="628650" y="315699"/>
            <a:ext cx="7886700" cy="1325563"/>
          </a:xfrm>
        </p:spPr>
        <p:txBody>
          <a:bodyPr/>
          <a:lstStyle/>
          <a:p>
            <a:pPr algn="ctr"/>
            <a:r>
              <a:rPr lang="en-US" b="1" i="1" dirty="0"/>
              <a:t>Maintain a diversity of connected habitats</a:t>
            </a:r>
          </a:p>
        </p:txBody>
      </p:sp>
      <p:pic>
        <p:nvPicPr>
          <p:cNvPr id="9" name="Content Placeholder 8">
            <a:extLst>
              <a:ext uri="{FF2B5EF4-FFF2-40B4-BE49-F238E27FC236}">
                <a16:creationId xmlns:a16="http://schemas.microsoft.com/office/drawing/2014/main" id="{BF1F296F-1A8D-4A32-88BC-8E5470E2C34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07779" y="1700883"/>
            <a:ext cx="2622720" cy="1967040"/>
          </a:xfrm>
        </p:spPr>
      </p:pic>
      <p:pic>
        <p:nvPicPr>
          <p:cNvPr id="12" name="Picture 11">
            <a:extLst>
              <a:ext uri="{FF2B5EF4-FFF2-40B4-BE49-F238E27FC236}">
                <a16:creationId xmlns:a16="http://schemas.microsoft.com/office/drawing/2014/main" id="{4DB0BA38-EFCE-44EB-BDAD-185709DE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926" y="1700883"/>
            <a:ext cx="2818682" cy="1967040"/>
          </a:xfrm>
          <a:prstGeom prst="rect">
            <a:avLst/>
          </a:prstGeom>
        </p:spPr>
      </p:pic>
      <p:pic>
        <p:nvPicPr>
          <p:cNvPr id="14" name="Picture 13">
            <a:extLst>
              <a:ext uri="{FF2B5EF4-FFF2-40B4-BE49-F238E27FC236}">
                <a16:creationId xmlns:a16="http://schemas.microsoft.com/office/drawing/2014/main" id="{16EEE1FB-E657-4FB3-A46B-06997D095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2282" y="3738612"/>
            <a:ext cx="2643420" cy="1982566"/>
          </a:xfrm>
          <a:prstGeom prst="rect">
            <a:avLst/>
          </a:prstGeom>
        </p:spPr>
      </p:pic>
      <p:sp>
        <p:nvSpPr>
          <p:cNvPr id="15" name="TextBox 14">
            <a:extLst>
              <a:ext uri="{FF2B5EF4-FFF2-40B4-BE49-F238E27FC236}">
                <a16:creationId xmlns:a16="http://schemas.microsoft.com/office/drawing/2014/main" id="{DEDC126E-E114-4B7D-A738-A985C1E5309A}"/>
              </a:ext>
            </a:extLst>
          </p:cNvPr>
          <p:cNvSpPr txBox="1"/>
          <p:nvPr/>
        </p:nvSpPr>
        <p:spPr>
          <a:xfrm>
            <a:off x="628650" y="1700883"/>
            <a:ext cx="2643420"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Don’t aim to restore or maintain just one community type.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Manage to the varying conditions in the field.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Diverse habitats are more resilient (hedging our bets).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Habitat mosaics are beneficial to wildlife.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variety of communities are more interesting for patrons to explore. (HOT TAKE)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127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E781-835E-43D0-A0A4-D7A4C5E1FB14}"/>
              </a:ext>
            </a:extLst>
          </p:cNvPr>
          <p:cNvSpPr>
            <a:spLocks noGrp="1"/>
          </p:cNvSpPr>
          <p:nvPr>
            <p:ph type="title"/>
          </p:nvPr>
        </p:nvSpPr>
        <p:spPr/>
        <p:txBody>
          <a:bodyPr/>
          <a:lstStyle/>
          <a:p>
            <a:r>
              <a:rPr lang="en-US" dirty="0"/>
              <a:t>Tools and Resources</a:t>
            </a:r>
          </a:p>
        </p:txBody>
      </p:sp>
      <p:sp>
        <p:nvSpPr>
          <p:cNvPr id="3" name="Content Placeholder 2">
            <a:extLst>
              <a:ext uri="{FF2B5EF4-FFF2-40B4-BE49-F238E27FC236}">
                <a16:creationId xmlns:a16="http://schemas.microsoft.com/office/drawing/2014/main" id="{AB8E2D44-32B3-4386-965A-D57787981B3B}"/>
              </a:ext>
            </a:extLst>
          </p:cNvPr>
          <p:cNvSpPr>
            <a:spLocks noGrp="1"/>
          </p:cNvSpPr>
          <p:nvPr>
            <p:ph sz="half" idx="1"/>
          </p:nvPr>
        </p:nvSpPr>
        <p:spPr/>
        <p:txBody>
          <a:bodyPr>
            <a:normAutofit lnSpcReduction="10000"/>
          </a:bodyPr>
          <a:lstStyle/>
          <a:p>
            <a:r>
              <a:rPr lang="en-US" dirty="0"/>
              <a:t>MI Flora – UoM Herbarium (</a:t>
            </a:r>
            <a:r>
              <a:rPr lang="en-US" dirty="0">
                <a:hlinkClick r:id="rId2"/>
              </a:rPr>
              <a:t>https://michiganflora.net/</a:t>
            </a:r>
            <a:r>
              <a:rPr lang="en-US" dirty="0"/>
              <a:t>) </a:t>
            </a:r>
          </a:p>
          <a:p>
            <a:r>
              <a:rPr lang="en-US" dirty="0"/>
              <a:t>Michigan Natural Features Inventory  (</a:t>
            </a:r>
            <a:r>
              <a:rPr lang="en-US" dirty="0">
                <a:hlinkClick r:id="rId3"/>
              </a:rPr>
              <a:t>https://mnfi.anr.msu.edu/</a:t>
            </a:r>
            <a:r>
              <a:rPr lang="en-US" dirty="0"/>
              <a:t>) </a:t>
            </a:r>
          </a:p>
          <a:p>
            <a:r>
              <a:rPr lang="en-US" dirty="0"/>
              <a:t>Huron River Watershed Council – Tree Resilience Toolkit  (</a:t>
            </a:r>
            <a:r>
              <a:rPr lang="en-US" dirty="0">
                <a:hlinkClick r:id="rId4"/>
              </a:rPr>
              <a:t>https://www.hrwc.org/what-we-do/programs/climate-change/climate-resilient-communities/tree-resilience-toolkit/</a:t>
            </a:r>
            <a:r>
              <a:rPr lang="en-US" dirty="0"/>
              <a:t>)</a:t>
            </a:r>
          </a:p>
          <a:p>
            <a:endParaRPr lang="en-US" dirty="0"/>
          </a:p>
        </p:txBody>
      </p:sp>
      <p:pic>
        <p:nvPicPr>
          <p:cNvPr id="6" name="Picture 5">
            <a:extLst>
              <a:ext uri="{FF2B5EF4-FFF2-40B4-BE49-F238E27FC236}">
                <a16:creationId xmlns:a16="http://schemas.microsoft.com/office/drawing/2014/main" id="{603D39BF-7748-41AF-9C92-0A31A5E01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4462" y="1133392"/>
            <a:ext cx="1730698" cy="2654446"/>
          </a:xfrm>
          <a:prstGeom prst="rect">
            <a:avLst/>
          </a:prstGeom>
        </p:spPr>
      </p:pic>
      <p:pic>
        <p:nvPicPr>
          <p:cNvPr id="8" name="Picture 7">
            <a:extLst>
              <a:ext uri="{FF2B5EF4-FFF2-40B4-BE49-F238E27FC236}">
                <a16:creationId xmlns:a16="http://schemas.microsoft.com/office/drawing/2014/main" id="{26111698-99AD-45FF-AF99-483327DB1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6085" y="4261187"/>
            <a:ext cx="3121950" cy="803540"/>
          </a:xfrm>
          <a:prstGeom prst="rect">
            <a:avLst/>
          </a:prstGeom>
        </p:spPr>
      </p:pic>
      <p:pic>
        <p:nvPicPr>
          <p:cNvPr id="10" name="Picture 9">
            <a:extLst>
              <a:ext uri="{FF2B5EF4-FFF2-40B4-BE49-F238E27FC236}">
                <a16:creationId xmlns:a16="http://schemas.microsoft.com/office/drawing/2014/main" id="{C3222B7E-D8B5-4287-A7C9-EF359C48AC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0910" y="564973"/>
            <a:ext cx="1480190" cy="5128054"/>
          </a:xfrm>
          <a:prstGeom prst="rect">
            <a:avLst/>
          </a:prstGeom>
        </p:spPr>
      </p:pic>
    </p:spTree>
    <p:extLst>
      <p:ext uri="{BB962C8B-B14F-4D97-AF65-F5344CB8AC3E}">
        <p14:creationId xmlns:p14="http://schemas.microsoft.com/office/powerpoint/2010/main" val="3754101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7CCDC-E818-436C-87F1-DD353697CA31}"/>
              </a:ext>
            </a:extLst>
          </p:cNvPr>
          <p:cNvSpPr>
            <a:spLocks noGrp="1"/>
          </p:cNvSpPr>
          <p:nvPr>
            <p:ph type="title"/>
          </p:nvPr>
        </p:nvSpPr>
        <p:spPr>
          <a:xfrm>
            <a:off x="628650" y="2412394"/>
            <a:ext cx="7886700" cy="2852737"/>
          </a:xfrm>
        </p:spPr>
        <p:txBody>
          <a:bodyPr/>
          <a:lstStyle/>
          <a:p>
            <a:r>
              <a:rPr lang="en-US" dirty="0"/>
              <a:t>Comments or questions?</a:t>
            </a:r>
          </a:p>
        </p:txBody>
      </p:sp>
    </p:spTree>
    <p:extLst>
      <p:ext uri="{BB962C8B-B14F-4D97-AF65-F5344CB8AC3E}">
        <p14:creationId xmlns:p14="http://schemas.microsoft.com/office/powerpoint/2010/main" val="2987378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pic>
        <p:nvPicPr>
          <p:cNvPr id="23" name="Picture 3"/>
          <p:cNvPicPr>
            <a:picLocks noChangeAspect="1"/>
          </p:cNvPicPr>
          <p:nvPr/>
        </p:nvPicPr>
        <p:blipFill>
          <a:blip r:embed="rId3"/>
          <a:srcRect/>
          <a:stretch>
            <a:fillRect/>
          </a:stretch>
        </p:blipFill>
        <p:spPr>
          <a:xfrm>
            <a:off x="7800881" y="5131080"/>
            <a:ext cx="1343120" cy="869670"/>
          </a:xfrm>
          <a:prstGeom prst="rect">
            <a:avLst/>
          </a:prstGeom>
        </p:spPr>
      </p:pic>
      <p:sp>
        <p:nvSpPr>
          <p:cNvPr id="27" name="TextBox 2"/>
          <p:cNvSpPr txBox="1"/>
          <p:nvPr/>
        </p:nvSpPr>
        <p:spPr>
          <a:xfrm>
            <a:off x="1" y="1777799"/>
            <a:ext cx="3200400" cy="4122475"/>
          </a:xfrm>
          <a:prstGeom prst="rect">
            <a:avLst/>
          </a:prstGeom>
        </p:spPr>
        <p:txBody>
          <a:bodyPr wrap="square" lIns="0" tIns="0" rIns="0" bIns="0" rtlCol="0" anchor="t">
            <a:spAutoFit/>
          </a:bodyPr>
          <a:lstStyle/>
          <a:p>
            <a:pPr marL="422910" lvl="1" indent="-228600" defTabSz="457200">
              <a:lnSpc>
                <a:spcPts val="2520"/>
              </a:lnSpc>
              <a:buFont typeface="Arial" panose="020B0604020202020204" pitchFamily="34" charset="0"/>
              <a:buChar char="•"/>
            </a:pPr>
            <a:r>
              <a:rPr lang="en-US" sz="1400" spc="-56" dirty="0">
                <a:solidFill>
                  <a:srgbClr val="574839"/>
                </a:solidFill>
                <a:latin typeface="Open Sans 2"/>
              </a:rPr>
              <a:t>Constructed in 2020, the basin* captures stormwater runoff from the I-96 service drive and surface flow from the park. </a:t>
            </a:r>
            <a:endParaRPr lang="en-US" sz="1400" b="1" spc="-56" dirty="0">
              <a:solidFill>
                <a:srgbClr val="574839"/>
              </a:solidFill>
              <a:latin typeface="Open Sans 2"/>
            </a:endParaRPr>
          </a:p>
          <a:p>
            <a:pPr marL="422910" lvl="1" indent="-228600" algn="just" defTabSz="457200">
              <a:lnSpc>
                <a:spcPts val="2520"/>
              </a:lnSpc>
              <a:buFont typeface="Arial" panose="020B0604020202020204" pitchFamily="34" charset="0"/>
              <a:buChar char="•"/>
            </a:pPr>
            <a:r>
              <a:rPr lang="en-US" sz="1400" spc="-56" dirty="0">
                <a:solidFill>
                  <a:srgbClr val="574839"/>
                </a:solidFill>
                <a:latin typeface="Open Sans 2"/>
              </a:rPr>
              <a:t>Manages up to 112,000 gallons </a:t>
            </a:r>
          </a:p>
          <a:p>
            <a:pPr marL="194310" lvl="1" algn="just" defTabSz="457200">
              <a:lnSpc>
                <a:spcPts val="2520"/>
              </a:lnSpc>
            </a:pPr>
            <a:r>
              <a:rPr lang="en-US" sz="1400" spc="-56" dirty="0">
                <a:solidFill>
                  <a:srgbClr val="574839"/>
                </a:solidFill>
                <a:latin typeface="Open Sans 2"/>
              </a:rPr>
              <a:t>	of stormwater per rain event. </a:t>
            </a:r>
          </a:p>
          <a:p>
            <a:pPr marL="422910" lvl="1" indent="-228600" defTabSz="457200">
              <a:lnSpc>
                <a:spcPts val="2520"/>
              </a:lnSpc>
              <a:buFont typeface="Arial" panose="020B0604020202020204" pitchFamily="34" charset="0"/>
              <a:buChar char="•"/>
            </a:pPr>
            <a:r>
              <a:rPr lang="en-US" sz="1400" spc="-56" dirty="0">
                <a:solidFill>
                  <a:srgbClr val="574839"/>
                </a:solidFill>
                <a:latin typeface="Open Sans 2"/>
              </a:rPr>
              <a:t>Native trees and plants specified for the project. </a:t>
            </a:r>
          </a:p>
          <a:p>
            <a:pPr marL="422910" lvl="1" indent="-228600" defTabSz="457200">
              <a:lnSpc>
                <a:spcPts val="2520"/>
              </a:lnSpc>
              <a:buFont typeface="Arial" panose="020B0604020202020204" pitchFamily="34" charset="0"/>
              <a:buChar char="•"/>
            </a:pPr>
            <a:r>
              <a:rPr lang="en-US" sz="1400" spc="-56" dirty="0">
                <a:solidFill>
                  <a:srgbClr val="574839"/>
                </a:solidFill>
                <a:latin typeface="Open Sans 2"/>
              </a:rPr>
              <a:t>Community planting events key to outreach and engagement. </a:t>
            </a:r>
          </a:p>
          <a:p>
            <a:pPr marL="194310" lvl="1" defTabSz="457200">
              <a:lnSpc>
                <a:spcPts val="2520"/>
              </a:lnSpc>
            </a:pPr>
            <a:endParaRPr lang="en-US" sz="1000" spc="-56" dirty="0">
              <a:solidFill>
                <a:srgbClr val="574839"/>
              </a:solidFill>
              <a:latin typeface="Open Sans 2"/>
            </a:endParaRPr>
          </a:p>
          <a:p>
            <a:pPr marL="194310" lvl="1" defTabSz="457200">
              <a:lnSpc>
                <a:spcPts val="2520"/>
              </a:lnSpc>
            </a:pPr>
            <a:r>
              <a:rPr lang="en-US" sz="1200" spc="-56" dirty="0">
                <a:solidFill>
                  <a:srgbClr val="574839"/>
                </a:solidFill>
                <a:latin typeface="Open Sans 2"/>
              </a:rPr>
              <a:t>*Infiltration Basin = A type of green stormwater infrastructure (GSI)</a:t>
            </a:r>
            <a:endParaRPr lang="en-US" sz="1000" spc="-56" dirty="0">
              <a:solidFill>
                <a:srgbClr val="574839"/>
              </a:solidFill>
              <a:latin typeface="Open Sans 2"/>
            </a:endParaRPr>
          </a:p>
        </p:txBody>
      </p:sp>
      <p:grpSp>
        <p:nvGrpSpPr>
          <p:cNvPr id="28" name="Group 27"/>
          <p:cNvGrpSpPr/>
          <p:nvPr/>
        </p:nvGrpSpPr>
        <p:grpSpPr>
          <a:xfrm>
            <a:off x="3629151" y="1883663"/>
            <a:ext cx="5514850" cy="4136138"/>
            <a:chOff x="9038545" y="3407427"/>
            <a:chExt cx="9249456" cy="6937093"/>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8545" y="3407427"/>
              <a:ext cx="9249456" cy="6937093"/>
            </a:xfrm>
            <a:prstGeom prst="rect">
              <a:avLst/>
            </a:prstGeom>
          </p:spPr>
        </p:pic>
        <p:pic>
          <p:nvPicPr>
            <p:cNvPr id="30" name="Picture 3"/>
            <p:cNvPicPr>
              <a:picLocks noChangeAspect="1"/>
            </p:cNvPicPr>
            <p:nvPr/>
          </p:nvPicPr>
          <p:blipFill>
            <a:blip r:embed="rId3"/>
            <a:srcRect/>
            <a:stretch>
              <a:fillRect/>
            </a:stretch>
          </p:blipFill>
          <p:spPr>
            <a:xfrm>
              <a:off x="15601761" y="8547660"/>
              <a:ext cx="2686239" cy="1739340"/>
            </a:xfrm>
            <a:prstGeom prst="rect">
              <a:avLst/>
            </a:prstGeom>
          </p:spPr>
        </p:pic>
      </p:grpSp>
      <p:grpSp>
        <p:nvGrpSpPr>
          <p:cNvPr id="31" name="Group 4"/>
          <p:cNvGrpSpPr/>
          <p:nvPr/>
        </p:nvGrpSpPr>
        <p:grpSpPr>
          <a:xfrm>
            <a:off x="330674" y="979566"/>
            <a:ext cx="8482654" cy="669447"/>
            <a:chOff x="0" y="95249"/>
            <a:chExt cx="22620409" cy="1785193"/>
          </a:xfrm>
        </p:grpSpPr>
        <p:sp>
          <p:nvSpPr>
            <p:cNvPr id="32"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Eliza Howell Park Infiltration Basin</a:t>
              </a:r>
            </a:p>
          </p:txBody>
        </p:sp>
        <p:sp>
          <p:nvSpPr>
            <p:cNvPr id="33"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6269" y="1575196"/>
            <a:ext cx="4894933" cy="3447357"/>
          </a:xfrm>
          <a:prstGeom prst="rect">
            <a:avLst/>
          </a:prstGeom>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val="0"/>
              </a:ext>
            </a:extLst>
          </a:blip>
          <a:srcRect l="9707" t="11037" r="5934" b="5079"/>
          <a:stretch/>
        </p:blipFill>
        <p:spPr>
          <a:xfrm>
            <a:off x="3559441" y="2179173"/>
            <a:ext cx="3794371" cy="2829773"/>
          </a:xfrm>
          <a:prstGeom prst="rect">
            <a:avLst/>
          </a:prstGeom>
        </p:spPr>
      </p:pic>
    </p:spTree>
    <p:extLst>
      <p:ext uri="{BB962C8B-B14F-4D97-AF65-F5344CB8AC3E}">
        <p14:creationId xmlns:p14="http://schemas.microsoft.com/office/powerpoint/2010/main" val="11931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2" name="TextBox 2"/>
          <p:cNvSpPr txBox="1"/>
          <p:nvPr/>
        </p:nvSpPr>
        <p:spPr>
          <a:xfrm>
            <a:off x="1" y="1737693"/>
            <a:ext cx="3771900" cy="3807709"/>
          </a:xfrm>
          <a:prstGeom prst="rect">
            <a:avLst/>
          </a:prstGeom>
        </p:spPr>
        <p:txBody>
          <a:bodyPr wrap="square" lIns="0" tIns="0" rIns="0" bIns="0" rtlCol="0" anchor="t">
            <a:spAutoFit/>
          </a:bodyPr>
          <a:lstStyle/>
          <a:p>
            <a:pPr marL="428625" lvl="2" indent="-257175" defTabSz="457200">
              <a:lnSpc>
                <a:spcPts val="2520"/>
              </a:lnSpc>
              <a:buFont typeface="+mj-lt"/>
              <a:buAutoNum type="arabicPeriod"/>
            </a:pPr>
            <a:r>
              <a:rPr lang="en-US" sz="1400" b="1" spc="-56" dirty="0">
                <a:solidFill>
                  <a:srgbClr val="574839"/>
                </a:solidFill>
                <a:latin typeface="Open Sans 2"/>
              </a:rPr>
              <a:t>Increased and frequent rain events</a:t>
            </a:r>
          </a:p>
          <a:p>
            <a:pPr marL="617220" lvl="2" indent="-194310" defTabSz="457200">
              <a:lnSpc>
                <a:spcPts val="2520"/>
              </a:lnSpc>
              <a:buFont typeface="Arial"/>
              <a:buChar char="•"/>
            </a:pPr>
            <a:r>
              <a:rPr lang="en-US" sz="1400" spc="-56" dirty="0">
                <a:solidFill>
                  <a:srgbClr val="574839"/>
                </a:solidFill>
                <a:latin typeface="Open Sans 2"/>
              </a:rPr>
              <a:t>Because of the location in the floodplain, chose site adapted species based on pre-settlement ecosystems. </a:t>
            </a:r>
          </a:p>
          <a:p>
            <a:pPr marL="194310" lvl="1" defTabSz="457200">
              <a:lnSpc>
                <a:spcPts val="2520"/>
              </a:lnSpc>
            </a:pPr>
            <a:r>
              <a:rPr lang="en-US" sz="1400" b="1" spc="-56" dirty="0">
                <a:solidFill>
                  <a:srgbClr val="574839"/>
                </a:solidFill>
                <a:latin typeface="Open Sans 2"/>
              </a:rPr>
              <a:t>2.  Increased temperatures</a:t>
            </a:r>
          </a:p>
          <a:p>
            <a:pPr marL="625475" lvl="2" indent="-224632" defTabSz="457200">
              <a:lnSpc>
                <a:spcPts val="2520"/>
              </a:lnSpc>
              <a:buFont typeface="Arial" panose="020B0604020202020204" pitchFamily="34" charset="0"/>
              <a:buChar char="•"/>
            </a:pPr>
            <a:r>
              <a:rPr lang="en-US" sz="1400" spc="-56" dirty="0">
                <a:solidFill>
                  <a:srgbClr val="574839"/>
                </a:solidFill>
                <a:latin typeface="Open Sans 2"/>
              </a:rPr>
              <a:t>More difficult and expensive to establish young trees, adjusting maintenance plan. </a:t>
            </a:r>
          </a:p>
          <a:p>
            <a:pPr marL="625475" lvl="2" indent="-224632" defTabSz="457200">
              <a:lnSpc>
                <a:spcPts val="2520"/>
              </a:lnSpc>
              <a:buFont typeface="Arial" panose="020B0604020202020204" pitchFamily="34" charset="0"/>
              <a:buChar char="•"/>
            </a:pPr>
            <a:r>
              <a:rPr lang="en-US" sz="1400" spc="-56" dirty="0">
                <a:solidFill>
                  <a:srgbClr val="574839"/>
                </a:solidFill>
                <a:latin typeface="Open Sans 2"/>
              </a:rPr>
              <a:t>While there is concern for shifting zones for tree species, we did choose native species that would have a better chance in a natural area, than urban conditions (i.e. street tree).</a:t>
            </a:r>
          </a:p>
          <a:p>
            <a:pPr marL="194310" lvl="1" defTabSz="457200">
              <a:lnSpc>
                <a:spcPts val="2520"/>
              </a:lnSpc>
            </a:pPr>
            <a:r>
              <a:rPr lang="en-US" sz="1400" b="1" spc="-56" dirty="0">
                <a:solidFill>
                  <a:srgbClr val="574839"/>
                </a:solidFill>
                <a:latin typeface="Open Sans 2"/>
              </a:rPr>
              <a:t>3.  Potential for increase and variety of pest</a:t>
            </a:r>
          </a:p>
        </p:txBody>
      </p:sp>
      <p:pic>
        <p:nvPicPr>
          <p:cNvPr id="3" name="Picture 3"/>
          <p:cNvPicPr>
            <a:picLocks noChangeAspect="1"/>
          </p:cNvPicPr>
          <p:nvPr/>
        </p:nvPicPr>
        <p:blipFill>
          <a:blip r:embed="rId3"/>
          <a:srcRect/>
          <a:stretch>
            <a:fillRect/>
          </a:stretch>
        </p:blipFill>
        <p:spPr>
          <a:xfrm>
            <a:off x="7800881" y="5131080"/>
            <a:ext cx="1343120" cy="869670"/>
          </a:xfrm>
          <a:prstGeom prst="rect">
            <a:avLst/>
          </a:prstGeom>
        </p:spPr>
      </p:pic>
      <p:grpSp>
        <p:nvGrpSpPr>
          <p:cNvPr id="4" name="Group 4"/>
          <p:cNvGrpSpPr/>
          <p:nvPr/>
        </p:nvGrpSpPr>
        <p:grpSpPr>
          <a:xfrm>
            <a:off x="342900" y="970445"/>
            <a:ext cx="8482654" cy="669447"/>
            <a:chOff x="0" y="95249"/>
            <a:chExt cx="22620409" cy="1785193"/>
          </a:xfrm>
        </p:grpSpPr>
        <p:sp>
          <p:nvSpPr>
            <p:cNvPr id="5"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Climate Change Impacts</a:t>
              </a:r>
            </a:p>
          </p:txBody>
        </p:sp>
        <p:sp>
          <p:nvSpPr>
            <p:cNvPr id="6"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6985"/>
          <a:stretch/>
        </p:blipFill>
        <p:spPr>
          <a:xfrm>
            <a:off x="4000500" y="1851406"/>
            <a:ext cx="5146018" cy="4149344"/>
          </a:xfrm>
          <a:prstGeom prst="rect">
            <a:avLst/>
          </a:prstGeom>
        </p:spPr>
      </p:pic>
      <p:sp>
        <p:nvSpPr>
          <p:cNvPr id="13" name="Rectangle 12"/>
          <p:cNvSpPr/>
          <p:nvPr/>
        </p:nvSpPr>
        <p:spPr>
          <a:xfrm>
            <a:off x="6934200" y="5694205"/>
            <a:ext cx="1992918" cy="290657"/>
          </a:xfrm>
          <a:prstGeom prst="rect">
            <a:avLst/>
          </a:prstGeom>
        </p:spPr>
        <p:txBody>
          <a:bodyPr wrap="none">
            <a:spAutoFit/>
          </a:bodyPr>
          <a:lstStyle/>
          <a:p>
            <a:pPr marL="129540" lvl="1" defTabSz="457200">
              <a:lnSpc>
                <a:spcPts val="1680"/>
              </a:lnSpc>
            </a:pPr>
            <a:r>
              <a:rPr lang="en-US" sz="1200" dirty="0">
                <a:solidFill>
                  <a:srgbClr val="FFFFFF"/>
                </a:solidFill>
                <a:effectLst>
                  <a:outerShdw blurRad="38100" dist="38100" dir="2700000" algn="tl">
                    <a:srgbClr val="000000">
                      <a:alpha val="43137"/>
                    </a:srgbClr>
                  </a:outerShdw>
                </a:effectLst>
                <a:latin typeface="Open Sans 1 Bold"/>
              </a:rPr>
              <a:t>Eliza Howell Park - South</a:t>
            </a:r>
          </a:p>
        </p:txBody>
      </p:sp>
    </p:spTree>
    <p:extLst>
      <p:ext uri="{BB962C8B-B14F-4D97-AF65-F5344CB8AC3E}">
        <p14:creationId xmlns:p14="http://schemas.microsoft.com/office/powerpoint/2010/main" val="327729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4" name="Group 4"/>
          <p:cNvGrpSpPr/>
          <p:nvPr/>
        </p:nvGrpSpPr>
        <p:grpSpPr>
          <a:xfrm>
            <a:off x="330674" y="979566"/>
            <a:ext cx="8482654" cy="669447"/>
            <a:chOff x="0" y="95249"/>
            <a:chExt cx="22620409" cy="1785193"/>
          </a:xfrm>
        </p:grpSpPr>
        <p:sp>
          <p:nvSpPr>
            <p:cNvPr id="5"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Key Feature: Floodplain</a:t>
              </a:r>
            </a:p>
          </p:txBody>
        </p:sp>
        <p:sp>
          <p:nvSpPr>
            <p:cNvPr id="6"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091" r="9091"/>
          <a:stretch/>
        </p:blipFill>
        <p:spPr>
          <a:xfrm>
            <a:off x="5715000" y="3429000"/>
            <a:ext cx="3429000" cy="2571750"/>
          </a:xfrm>
          <a:prstGeom prst="rect">
            <a:avLst/>
          </a:prstGeom>
          <a:ln>
            <a:solidFill>
              <a:schemeClr val="tx1">
                <a:lumMod val="65000"/>
                <a:lumOff val="35000"/>
              </a:schemeClr>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804635"/>
            <a:ext cx="3232621" cy="2424465"/>
          </a:xfrm>
          <a:prstGeom prst="rect">
            <a:avLst/>
          </a:prstGeom>
          <a:ln>
            <a:solidFill>
              <a:schemeClr val="tx1">
                <a:lumMod val="65000"/>
                <a:lumOff val="35000"/>
              </a:schemeClr>
            </a:solidFill>
          </a:ln>
        </p:spPr>
      </p:pic>
      <p:sp>
        <p:nvSpPr>
          <p:cNvPr id="10" name="TextBox 5"/>
          <p:cNvSpPr txBox="1"/>
          <p:nvPr/>
        </p:nvSpPr>
        <p:spPr>
          <a:xfrm>
            <a:off x="3467100" y="3990771"/>
            <a:ext cx="2943988" cy="198324"/>
          </a:xfrm>
          <a:prstGeom prst="rect">
            <a:avLst/>
          </a:prstGeom>
        </p:spPr>
        <p:txBody>
          <a:bodyPr wrap="square" lIns="0" tIns="0" rIns="0" bIns="0" rtlCol="0" anchor="t">
            <a:spAutoFit/>
          </a:bodyPr>
          <a:lstStyle/>
          <a:p>
            <a:pPr marL="129540" lvl="1" defTabSz="457200">
              <a:lnSpc>
                <a:spcPts val="1680"/>
              </a:lnSpc>
            </a:pPr>
            <a:r>
              <a:rPr lang="en-US" sz="1200" dirty="0">
                <a:solidFill>
                  <a:srgbClr val="FFFFFF"/>
                </a:solidFill>
                <a:effectLst>
                  <a:outerShdw blurRad="38100" dist="38100" dir="2700000" algn="tl">
                    <a:srgbClr val="000000">
                      <a:alpha val="43137"/>
                    </a:srgbClr>
                  </a:outerShdw>
                </a:effectLst>
                <a:latin typeface="Open Sans 1 Bold"/>
              </a:rPr>
              <a:t>Floodplain forest, July 2019</a:t>
            </a:r>
          </a:p>
        </p:txBody>
      </p:sp>
      <p:sp>
        <p:nvSpPr>
          <p:cNvPr id="11" name="Rectangle 10"/>
          <p:cNvSpPr/>
          <p:nvPr/>
        </p:nvSpPr>
        <p:spPr>
          <a:xfrm>
            <a:off x="5629953" y="5732305"/>
            <a:ext cx="2358018" cy="290657"/>
          </a:xfrm>
          <a:prstGeom prst="rect">
            <a:avLst/>
          </a:prstGeom>
        </p:spPr>
        <p:txBody>
          <a:bodyPr wrap="none">
            <a:spAutoFit/>
          </a:bodyPr>
          <a:lstStyle/>
          <a:p>
            <a:pPr marL="129540" lvl="1" defTabSz="457200">
              <a:lnSpc>
                <a:spcPts val="1680"/>
              </a:lnSpc>
            </a:pPr>
            <a:r>
              <a:rPr lang="en-US" sz="1200" dirty="0">
                <a:solidFill>
                  <a:srgbClr val="FFFFFF"/>
                </a:solidFill>
                <a:effectLst>
                  <a:outerShdw blurRad="38100" dist="38100" dir="2700000" algn="tl">
                    <a:srgbClr val="000000">
                      <a:alpha val="43137"/>
                    </a:srgbClr>
                  </a:outerShdw>
                </a:effectLst>
                <a:latin typeface="Open Sans 1 Bold"/>
              </a:rPr>
              <a:t>Rouge River within 200’ of site</a:t>
            </a:r>
          </a:p>
        </p:txBody>
      </p:sp>
      <p:sp>
        <p:nvSpPr>
          <p:cNvPr id="18" name="TextBox 2"/>
          <p:cNvSpPr txBox="1"/>
          <p:nvPr/>
        </p:nvSpPr>
        <p:spPr>
          <a:xfrm>
            <a:off x="-11886" y="1740496"/>
            <a:ext cx="3174186" cy="2525307"/>
          </a:xfrm>
          <a:prstGeom prst="rect">
            <a:avLst/>
          </a:prstGeom>
        </p:spPr>
        <p:txBody>
          <a:bodyPr wrap="square" lIns="0" tIns="0" rIns="0" bIns="0" rtlCol="0" anchor="t">
            <a:spAutoFit/>
          </a:bodyPr>
          <a:lstStyle/>
          <a:p>
            <a:pPr marL="388620" lvl="1" indent="-194310" defTabSz="457200">
              <a:lnSpc>
                <a:spcPts val="2520"/>
              </a:lnSpc>
              <a:buFont typeface="Arial"/>
              <a:buChar char="•"/>
            </a:pPr>
            <a:r>
              <a:rPr lang="en-US" sz="1400" spc="-56" dirty="0">
                <a:solidFill>
                  <a:srgbClr val="574839"/>
                </a:solidFill>
                <a:latin typeface="Open Sans 2"/>
              </a:rPr>
              <a:t>Natural area in the floodplain of the Rouge River, the </a:t>
            </a:r>
            <a:r>
              <a:rPr lang="en-US" sz="1400" b="1" spc="-56" dirty="0">
                <a:solidFill>
                  <a:srgbClr val="574839"/>
                </a:solidFill>
                <a:latin typeface="Open Sans 2"/>
              </a:rPr>
              <a:t>most densely populated </a:t>
            </a:r>
            <a:r>
              <a:rPr lang="en-US" sz="1400" spc="-56" dirty="0">
                <a:solidFill>
                  <a:srgbClr val="574839"/>
                </a:solidFill>
                <a:latin typeface="Open Sans 2"/>
              </a:rPr>
              <a:t>and </a:t>
            </a:r>
            <a:r>
              <a:rPr lang="en-US" sz="1400" b="1" spc="-56" dirty="0">
                <a:solidFill>
                  <a:srgbClr val="574839"/>
                </a:solidFill>
                <a:latin typeface="Open Sans 2"/>
              </a:rPr>
              <a:t>urbanized area </a:t>
            </a:r>
            <a:r>
              <a:rPr lang="en-US" sz="1400" spc="-56" dirty="0">
                <a:solidFill>
                  <a:srgbClr val="574839"/>
                </a:solidFill>
                <a:latin typeface="Open Sans 2"/>
              </a:rPr>
              <a:t>in Michigan.</a:t>
            </a:r>
          </a:p>
          <a:p>
            <a:pPr marL="388620" lvl="1" indent="-194310" defTabSz="457200">
              <a:lnSpc>
                <a:spcPts val="2520"/>
              </a:lnSpc>
              <a:buFont typeface="Arial"/>
              <a:buChar char="•"/>
            </a:pPr>
            <a:r>
              <a:rPr lang="en-US" sz="1400" spc="-56" dirty="0">
                <a:solidFill>
                  <a:srgbClr val="574839"/>
                </a:solidFill>
                <a:latin typeface="Open Sans 2"/>
              </a:rPr>
              <a:t>This GSI project increases the holding capacity of stormwater runoff, </a:t>
            </a:r>
            <a:r>
              <a:rPr lang="en-US" sz="1400" b="1" spc="-56" dirty="0">
                <a:solidFill>
                  <a:srgbClr val="574839"/>
                </a:solidFill>
                <a:latin typeface="Open Sans 2"/>
              </a:rPr>
              <a:t>rehabilitating </a:t>
            </a:r>
            <a:r>
              <a:rPr lang="en-US" sz="1400" spc="-56" dirty="0">
                <a:solidFill>
                  <a:srgbClr val="574839"/>
                </a:solidFill>
                <a:latin typeface="Open Sans 2"/>
              </a:rPr>
              <a:t>and increasing this natural function to the area.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pic>
        <p:nvPicPr>
          <p:cNvPr id="18" name="Picture 4"/>
          <p:cNvPicPr>
            <a:picLocks noChangeAspect="1"/>
          </p:cNvPicPr>
          <p:nvPr/>
        </p:nvPicPr>
        <p:blipFill>
          <a:blip r:embed="rId3"/>
          <a:srcRect/>
          <a:stretch>
            <a:fillRect/>
          </a:stretch>
        </p:blipFill>
        <p:spPr>
          <a:xfrm>
            <a:off x="4629229" y="1733566"/>
            <a:ext cx="4552871" cy="3408479"/>
          </a:xfrm>
          <a:prstGeom prst="rect">
            <a:avLst/>
          </a:prstGeom>
          <a:ln>
            <a:solidFill>
              <a:schemeClr val="tx1">
                <a:lumMod val="65000"/>
                <a:lumOff val="35000"/>
              </a:schemeClr>
            </a:solidFill>
          </a:ln>
        </p:spPr>
      </p:pic>
      <p:pic>
        <p:nvPicPr>
          <p:cNvPr id="15" name="Picture 3"/>
          <p:cNvPicPr>
            <a:picLocks noChangeAspect="1"/>
          </p:cNvPicPr>
          <p:nvPr/>
        </p:nvPicPr>
        <p:blipFill>
          <a:blip r:embed="rId4"/>
          <a:srcRect/>
          <a:stretch>
            <a:fillRect/>
          </a:stretch>
        </p:blipFill>
        <p:spPr>
          <a:xfrm>
            <a:off x="-31077" y="1733566"/>
            <a:ext cx="4552753" cy="3408479"/>
          </a:xfrm>
          <a:prstGeom prst="rect">
            <a:avLst/>
          </a:prstGeom>
          <a:ln>
            <a:solidFill>
              <a:schemeClr val="tx1">
                <a:lumMod val="65000"/>
                <a:lumOff val="35000"/>
              </a:schemeClr>
            </a:solidFill>
          </a:ln>
        </p:spPr>
      </p:pic>
      <p:grpSp>
        <p:nvGrpSpPr>
          <p:cNvPr id="4" name="Group 4"/>
          <p:cNvGrpSpPr/>
          <p:nvPr/>
        </p:nvGrpSpPr>
        <p:grpSpPr>
          <a:xfrm>
            <a:off x="330674" y="979566"/>
            <a:ext cx="8482654" cy="669447"/>
            <a:chOff x="0" y="95249"/>
            <a:chExt cx="22620409" cy="1785193"/>
          </a:xfrm>
        </p:grpSpPr>
        <p:sp>
          <p:nvSpPr>
            <p:cNvPr id="5"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Key Feature: Floodplain</a:t>
              </a:r>
            </a:p>
          </p:txBody>
        </p:sp>
        <p:sp>
          <p:nvSpPr>
            <p:cNvPr id="6"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sp>
        <p:nvSpPr>
          <p:cNvPr id="14" name="Rectangle 13"/>
          <p:cNvSpPr/>
          <p:nvPr/>
        </p:nvSpPr>
        <p:spPr>
          <a:xfrm>
            <a:off x="7277100" y="1897108"/>
            <a:ext cx="1588640" cy="290657"/>
          </a:xfrm>
          <a:prstGeom prst="rect">
            <a:avLst/>
          </a:prstGeom>
        </p:spPr>
        <p:txBody>
          <a:bodyPr wrap="none">
            <a:spAutoFit/>
          </a:bodyPr>
          <a:lstStyle/>
          <a:p>
            <a:pPr marL="129540" lvl="1" defTabSz="457200">
              <a:lnSpc>
                <a:spcPts val="1680"/>
              </a:lnSpc>
            </a:pPr>
            <a:r>
              <a:rPr lang="en-US" sz="1200" dirty="0">
                <a:solidFill>
                  <a:prstClr val="black">
                    <a:lumMod val="75000"/>
                    <a:lumOff val="25000"/>
                  </a:prstClr>
                </a:solidFill>
                <a:latin typeface="Open Sans 1 Bold"/>
              </a:rPr>
              <a:t>September 3, 2020</a:t>
            </a:r>
          </a:p>
        </p:txBody>
      </p:sp>
      <p:sp>
        <p:nvSpPr>
          <p:cNvPr id="17" name="Rectangle 16"/>
          <p:cNvSpPr/>
          <p:nvPr/>
        </p:nvSpPr>
        <p:spPr>
          <a:xfrm>
            <a:off x="2857500" y="1897108"/>
            <a:ext cx="1415131" cy="290657"/>
          </a:xfrm>
          <a:prstGeom prst="rect">
            <a:avLst/>
          </a:prstGeom>
        </p:spPr>
        <p:txBody>
          <a:bodyPr wrap="none">
            <a:spAutoFit/>
          </a:bodyPr>
          <a:lstStyle/>
          <a:p>
            <a:pPr marL="129540" lvl="1" defTabSz="457200">
              <a:lnSpc>
                <a:spcPts val="1680"/>
              </a:lnSpc>
            </a:pPr>
            <a:r>
              <a:rPr lang="en-US" sz="1200" dirty="0">
                <a:solidFill>
                  <a:srgbClr val="FFFFFF"/>
                </a:solidFill>
                <a:effectLst>
                  <a:outerShdw blurRad="38100" dist="38100" dir="2700000" algn="tl">
                    <a:srgbClr val="000000">
                      <a:alpha val="43137"/>
                    </a:srgbClr>
                  </a:outerShdw>
                </a:effectLst>
                <a:latin typeface="Open Sans 1 Bold"/>
              </a:rPr>
              <a:t>August 28, 2020</a:t>
            </a:r>
          </a:p>
        </p:txBody>
      </p:sp>
    </p:spTree>
    <p:extLst>
      <p:ext uri="{BB962C8B-B14F-4D97-AF65-F5344CB8AC3E}">
        <p14:creationId xmlns:p14="http://schemas.microsoft.com/office/powerpoint/2010/main" val="205432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2" name="TextBox 2"/>
          <p:cNvSpPr txBox="1"/>
          <p:nvPr/>
        </p:nvSpPr>
        <p:spPr>
          <a:xfrm>
            <a:off x="9526" y="1681014"/>
            <a:ext cx="3495675" cy="3807709"/>
          </a:xfrm>
          <a:prstGeom prst="rect">
            <a:avLst/>
          </a:prstGeom>
        </p:spPr>
        <p:txBody>
          <a:bodyPr wrap="square" lIns="0" tIns="0" rIns="0" bIns="0" rtlCol="0" anchor="t">
            <a:spAutoFit/>
          </a:bodyPr>
          <a:lstStyle/>
          <a:p>
            <a:pPr marL="388620" lvl="1" indent="-194310" defTabSz="457200">
              <a:lnSpc>
                <a:spcPts val="2520"/>
              </a:lnSpc>
              <a:spcBef>
                <a:spcPct val="0"/>
              </a:spcBef>
              <a:buFont typeface="Arial"/>
              <a:buChar char="•"/>
            </a:pPr>
            <a:r>
              <a:rPr lang="en-US" sz="1400" spc="-56" dirty="0">
                <a:solidFill>
                  <a:srgbClr val="574839"/>
                </a:solidFill>
                <a:latin typeface="Open Sans 2"/>
              </a:rPr>
              <a:t>The </a:t>
            </a:r>
            <a:r>
              <a:rPr lang="en-US" sz="1400" b="1" spc="-56" dirty="0">
                <a:solidFill>
                  <a:srgbClr val="574839"/>
                </a:solidFill>
                <a:latin typeface="Open Sans 2"/>
              </a:rPr>
              <a:t>planting design </a:t>
            </a:r>
            <a:r>
              <a:rPr lang="en-US" sz="1400" spc="-56" dirty="0">
                <a:solidFill>
                  <a:srgbClr val="574839"/>
                </a:solidFill>
                <a:latin typeface="Open Sans 2"/>
              </a:rPr>
              <a:t>references ecosystems and native tree species that existed here before European settlers altered the landscape – which were </a:t>
            </a:r>
            <a:r>
              <a:rPr lang="en-US" sz="1400" b="1" spc="-56" dirty="0">
                <a:solidFill>
                  <a:srgbClr val="574839"/>
                </a:solidFill>
                <a:latin typeface="Open Sans 2"/>
              </a:rPr>
              <a:t>adapted to  existing site conditions</a:t>
            </a:r>
            <a:r>
              <a:rPr lang="en-US" sz="1400" spc="-56" dirty="0">
                <a:solidFill>
                  <a:srgbClr val="574839"/>
                </a:solidFill>
                <a:latin typeface="Open Sans 2"/>
              </a:rPr>
              <a:t>. </a:t>
            </a:r>
          </a:p>
          <a:p>
            <a:pPr marL="617220" lvl="2" indent="-194310" defTabSz="457200">
              <a:lnSpc>
                <a:spcPts val="2520"/>
              </a:lnSpc>
              <a:spcBef>
                <a:spcPct val="0"/>
              </a:spcBef>
              <a:buFont typeface="Arial"/>
              <a:buChar char="•"/>
            </a:pPr>
            <a:r>
              <a:rPr lang="en-US" sz="1400" spc="-50" dirty="0">
                <a:solidFill>
                  <a:srgbClr val="574839"/>
                </a:solidFill>
                <a:latin typeface="Open Sans 2"/>
              </a:rPr>
              <a:t>Flood Plain Forest</a:t>
            </a:r>
          </a:p>
          <a:p>
            <a:pPr marL="617220" lvl="2" indent="-194310" defTabSz="457200">
              <a:lnSpc>
                <a:spcPts val="2520"/>
              </a:lnSpc>
              <a:spcBef>
                <a:spcPct val="0"/>
              </a:spcBef>
              <a:buFont typeface="Arial"/>
              <a:buChar char="•"/>
            </a:pPr>
            <a:r>
              <a:rPr lang="en-US" sz="1400" spc="-50" dirty="0">
                <a:solidFill>
                  <a:srgbClr val="574839"/>
                </a:solidFill>
                <a:latin typeface="Open Sans 2"/>
              </a:rPr>
              <a:t>Swamp Hardwoods</a:t>
            </a:r>
          </a:p>
          <a:p>
            <a:pPr marL="617220" lvl="2" indent="-194310" defTabSz="457200">
              <a:lnSpc>
                <a:spcPts val="2520"/>
              </a:lnSpc>
              <a:spcBef>
                <a:spcPct val="0"/>
              </a:spcBef>
              <a:buFont typeface="Arial"/>
              <a:buChar char="•"/>
            </a:pPr>
            <a:r>
              <a:rPr lang="en-US" sz="1400" spc="-50" dirty="0">
                <a:solidFill>
                  <a:srgbClr val="574839"/>
                </a:solidFill>
                <a:latin typeface="Open Sans 2"/>
              </a:rPr>
              <a:t>Wet-Mesic</a:t>
            </a:r>
            <a:endParaRPr lang="en-US" sz="1400" spc="-56" dirty="0">
              <a:solidFill>
                <a:srgbClr val="574839"/>
              </a:solidFill>
              <a:latin typeface="Open Sans 2"/>
            </a:endParaRPr>
          </a:p>
          <a:p>
            <a:pPr marL="388620" lvl="1" indent="-194310" defTabSz="457200">
              <a:lnSpc>
                <a:spcPts val="2520"/>
              </a:lnSpc>
              <a:spcBef>
                <a:spcPct val="0"/>
              </a:spcBef>
              <a:buFont typeface="Arial"/>
              <a:buChar char="•"/>
            </a:pPr>
            <a:r>
              <a:rPr lang="en-US" sz="1400" spc="-56" dirty="0">
                <a:solidFill>
                  <a:srgbClr val="574839"/>
                </a:solidFill>
                <a:latin typeface="Open Sans 2"/>
              </a:rPr>
              <a:t>Consulted with staff and online resources of the </a:t>
            </a:r>
            <a:r>
              <a:rPr lang="en-US" sz="1400" spc="-56" dirty="0">
                <a:solidFill>
                  <a:srgbClr val="574839"/>
                </a:solidFill>
                <a:latin typeface="Open Sans 2"/>
                <a:hlinkClick r:id="rId3"/>
              </a:rPr>
              <a:t>Michigan Natural Features Inventory</a:t>
            </a:r>
            <a:r>
              <a:rPr lang="en-US" sz="1400" spc="-56" dirty="0">
                <a:solidFill>
                  <a:srgbClr val="574839"/>
                </a:solidFill>
                <a:latin typeface="Open Sans 2"/>
              </a:rPr>
              <a:t> (MNFI)</a:t>
            </a:r>
            <a:endParaRPr lang="en-US" sz="1400" u="sng" spc="-50" dirty="0">
              <a:solidFill>
                <a:srgbClr val="574839"/>
              </a:solidFill>
              <a:latin typeface="Open Sans 2"/>
            </a:endParaRPr>
          </a:p>
          <a:p>
            <a:pPr marL="388620" lvl="1" indent="-194310" defTabSz="457200">
              <a:lnSpc>
                <a:spcPts val="2520"/>
              </a:lnSpc>
              <a:spcBef>
                <a:spcPct val="0"/>
              </a:spcBef>
              <a:buFont typeface="Arial"/>
              <a:buChar char="•"/>
            </a:pPr>
            <a:r>
              <a:rPr lang="en-US" sz="1400" spc="-50" dirty="0">
                <a:solidFill>
                  <a:srgbClr val="574839"/>
                </a:solidFill>
                <a:latin typeface="Open Sans 2"/>
              </a:rPr>
              <a:t>2004 Flora of River </a:t>
            </a:r>
            <a:r>
              <a:rPr lang="en-US" sz="1400" spc="-56" dirty="0">
                <a:solidFill>
                  <a:srgbClr val="574839"/>
                </a:solidFill>
                <a:latin typeface="Open Sans 2"/>
              </a:rPr>
              <a:t>Rouge Park</a:t>
            </a:r>
          </a:p>
        </p:txBody>
      </p:sp>
      <p:grpSp>
        <p:nvGrpSpPr>
          <p:cNvPr id="4" name="Group 4"/>
          <p:cNvGrpSpPr/>
          <p:nvPr/>
        </p:nvGrpSpPr>
        <p:grpSpPr>
          <a:xfrm>
            <a:off x="330674" y="979566"/>
            <a:ext cx="8482654" cy="669447"/>
            <a:chOff x="0" y="95249"/>
            <a:chExt cx="22620409" cy="1785193"/>
          </a:xfrm>
        </p:grpSpPr>
        <p:sp>
          <p:nvSpPr>
            <p:cNvPr id="5" name="TextBox 5"/>
            <p:cNvSpPr txBox="1"/>
            <p:nvPr/>
          </p:nvSpPr>
          <p:spPr>
            <a:xfrm>
              <a:off x="0" y="95249"/>
              <a:ext cx="22620409" cy="854936"/>
            </a:xfrm>
            <a:prstGeom prst="rect">
              <a:avLst/>
            </a:prstGeom>
          </p:spPr>
          <p:txBody>
            <a:bodyPr lIns="0" tIns="0" rIns="0" bIns="0" rtlCol="0" anchor="t">
              <a:spAutoFit/>
            </a:bodyPr>
            <a:lstStyle/>
            <a:p>
              <a:pPr algn="ctr" defTabSz="457200">
                <a:lnSpc>
                  <a:spcPts val="2450"/>
                </a:lnSpc>
                <a:spcBef>
                  <a:spcPct val="0"/>
                </a:spcBef>
              </a:pPr>
              <a:r>
                <a:rPr lang="en-US" sz="2500" spc="-150" dirty="0">
                  <a:solidFill>
                    <a:srgbClr val="574839"/>
                  </a:solidFill>
                  <a:latin typeface="Open Sans Hebrew Bold"/>
                </a:rPr>
                <a:t>Key Feature: Tree Selection</a:t>
              </a:r>
            </a:p>
          </p:txBody>
        </p:sp>
        <p:sp>
          <p:nvSpPr>
            <p:cNvPr id="6" name="TextBox 6"/>
            <p:cNvSpPr txBox="1"/>
            <p:nvPr/>
          </p:nvSpPr>
          <p:spPr>
            <a:xfrm>
              <a:off x="0" y="1260612"/>
              <a:ext cx="20743324" cy="619830"/>
            </a:xfrm>
            <a:prstGeom prst="rect">
              <a:avLst/>
            </a:prstGeom>
          </p:spPr>
          <p:txBody>
            <a:bodyPr lIns="0" tIns="0" rIns="0" bIns="0" rtlCol="0" anchor="t">
              <a:spAutoFit/>
            </a:bodyPr>
            <a:lstStyle/>
            <a:p>
              <a:pPr defTabSz="457200">
                <a:lnSpc>
                  <a:spcPts val="2100"/>
                </a:lnSpc>
                <a:spcBef>
                  <a:spcPct val="0"/>
                </a:spcBef>
              </a:pPr>
              <a:endParaRPr sz="900">
                <a:solidFill>
                  <a:prstClr val="black"/>
                </a:solidFill>
                <a:latin typeface="Calibri"/>
              </a:endParaRPr>
            </a:p>
          </p:txBody>
        </p:sp>
      </p:grpSp>
      <p:pic>
        <p:nvPicPr>
          <p:cNvPr id="7" name="Picture 7"/>
          <p:cNvPicPr>
            <a:picLocks noChangeAspect="1"/>
          </p:cNvPicPr>
          <p:nvPr/>
        </p:nvPicPr>
        <p:blipFill>
          <a:blip r:embed="rId4"/>
          <a:srcRect/>
          <a:stretch>
            <a:fillRect/>
          </a:stretch>
        </p:blipFill>
        <p:spPr>
          <a:xfrm>
            <a:off x="3620842" y="2007928"/>
            <a:ext cx="5192486" cy="3193379"/>
          </a:xfrm>
          <a:prstGeom prst="rect">
            <a:avLst/>
          </a:prstGeom>
          <a:ln>
            <a:solidFill>
              <a:schemeClr val="bg1">
                <a:lumMod val="50000"/>
              </a:schemeClr>
            </a:solidFill>
          </a:ln>
          <a:effectLst>
            <a:outerShdw blurRad="50800" dist="38100" dir="8100000" algn="tr" rotWithShape="0">
              <a:prstClr val="black">
                <a:alpha val="40000"/>
              </a:prstClr>
            </a:outerShdw>
          </a:effectLst>
        </p:spPr>
      </p:pic>
      <p:grpSp>
        <p:nvGrpSpPr>
          <p:cNvPr id="14" name="Group 13"/>
          <p:cNvGrpSpPr/>
          <p:nvPr/>
        </p:nvGrpSpPr>
        <p:grpSpPr>
          <a:xfrm>
            <a:off x="6858000" y="1524000"/>
            <a:ext cx="2213977" cy="4312012"/>
            <a:chOff x="12948550" y="1333500"/>
            <a:chExt cx="4427953" cy="8624024"/>
          </a:xfrm>
          <a:effectLst>
            <a:outerShdw blurRad="50800" dist="38100" dir="8100000" algn="tr" rotWithShape="0">
              <a:prstClr val="black">
                <a:alpha val="40000"/>
              </a:prstClr>
            </a:outerShdw>
          </a:effectLst>
        </p:grpSpPr>
        <p:pic>
          <p:nvPicPr>
            <p:cNvPr id="9" name="Picture 8"/>
            <p:cNvPicPr>
              <a:picLocks noChangeAspect="1"/>
            </p:cNvPicPr>
            <p:nvPr/>
          </p:nvPicPr>
          <p:blipFill rotWithShape="1">
            <a:blip r:embed="rId5"/>
            <a:srcRect l="1237"/>
            <a:stretch/>
          </p:blipFill>
          <p:spPr>
            <a:xfrm>
              <a:off x="12948551" y="7107268"/>
              <a:ext cx="4427952" cy="2850256"/>
            </a:xfrm>
            <a:prstGeom prst="rect">
              <a:avLst/>
            </a:prstGeom>
            <a:ln>
              <a:solidFill>
                <a:schemeClr val="bg1">
                  <a:lumMod val="50000"/>
                </a:schemeClr>
              </a:solidFill>
            </a:ln>
          </p:spPr>
        </p:pic>
        <p:pic>
          <p:nvPicPr>
            <p:cNvPr id="10" name="Picture 9"/>
            <p:cNvPicPr>
              <a:picLocks noChangeAspect="1"/>
            </p:cNvPicPr>
            <p:nvPr/>
          </p:nvPicPr>
          <p:blipFill>
            <a:blip r:embed="rId6"/>
            <a:stretch>
              <a:fillRect/>
            </a:stretch>
          </p:blipFill>
          <p:spPr>
            <a:xfrm>
              <a:off x="12948551" y="1333500"/>
              <a:ext cx="4425049" cy="2810783"/>
            </a:xfrm>
            <a:prstGeom prst="rect">
              <a:avLst/>
            </a:prstGeom>
            <a:ln>
              <a:solidFill>
                <a:schemeClr val="bg1">
                  <a:lumMod val="50000"/>
                </a:schemeClr>
              </a:solidFill>
            </a:ln>
          </p:spPr>
        </p:pic>
        <p:pic>
          <p:nvPicPr>
            <p:cNvPr id="13" name="Picture 12"/>
            <p:cNvPicPr>
              <a:picLocks noChangeAspect="1"/>
            </p:cNvPicPr>
            <p:nvPr/>
          </p:nvPicPr>
          <p:blipFill>
            <a:blip r:embed="rId7"/>
            <a:stretch>
              <a:fillRect/>
            </a:stretch>
          </p:blipFill>
          <p:spPr>
            <a:xfrm>
              <a:off x="12948550" y="4263626"/>
              <a:ext cx="4425049" cy="2724300"/>
            </a:xfrm>
            <a:prstGeom prst="rect">
              <a:avLst/>
            </a:prstGeom>
            <a:ln>
              <a:solidFill>
                <a:schemeClr val="bg1">
                  <a:lumMod val="50000"/>
                </a:schemeClr>
              </a:solidFill>
            </a:ln>
          </p:spPr>
        </p:pic>
      </p:grpSp>
      <p:pic>
        <p:nvPicPr>
          <p:cNvPr id="1026" name="Picture 2" descr="FRIENDS OF ROUGE PARK - Ho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1209" y="3646263"/>
            <a:ext cx="1489992" cy="2170699"/>
          </a:xfrm>
          <a:prstGeom prst="rect">
            <a:avLst/>
          </a:prstGeom>
          <a:ln>
            <a:solidFill>
              <a:schemeClr val="bg1">
                <a:lumMod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7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roparks Foundation other logo Power Point Template" id="{84A19DE0-CAE2-4E8B-BCEE-BB167B5A7675}" vid="{8C6E7517-F97B-404E-8440-AEC4038BA2B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TotalTime>
  <Words>2275</Words>
  <Application>Microsoft Office PowerPoint</Application>
  <PresentationFormat>On-screen Show (4:3)</PresentationFormat>
  <Paragraphs>239</Paragraphs>
  <Slides>45</Slides>
  <Notes>16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45</vt:i4>
      </vt:variant>
    </vt:vector>
  </HeadingPairs>
  <TitlesOfParts>
    <vt:vector size="62" baseType="lpstr">
      <vt:lpstr>Arial</vt:lpstr>
      <vt:lpstr>Calibri</vt:lpstr>
      <vt:lpstr>Calibri Light</vt:lpstr>
      <vt:lpstr>Open Sans</vt:lpstr>
      <vt:lpstr>Open Sans 1</vt:lpstr>
      <vt:lpstr>Open Sans 1 Bold</vt:lpstr>
      <vt:lpstr>Open Sans 2</vt:lpstr>
      <vt:lpstr>Open Sans 2 Bold</vt:lpstr>
      <vt:lpstr>Open Sans Extra Bold</vt:lpstr>
      <vt:lpstr>Open Sans Hebrew Bold</vt:lpstr>
      <vt:lpstr>Roboto Bold</vt:lpstr>
      <vt:lpstr>Times New Roman</vt:lpstr>
      <vt:lpstr>Vollkorn Italics</vt:lpstr>
      <vt:lpstr>Wingdings</vt:lpstr>
      <vt:lpstr>Office Theme</vt:lpstr>
      <vt:lpstr>1_Office Theme</vt:lpstr>
      <vt:lpstr>2_Office Theme</vt:lpstr>
      <vt:lpstr>Panel:  Adaptation Examples in the Detroit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Enhancing Climate Adaptation and Resiliency at the Refuge Gateway in Trenton, Michigan</vt:lpstr>
      <vt:lpstr>Detroit River International Wildlife Refuge</vt:lpstr>
      <vt:lpstr>PowerPoint Presentation</vt:lpstr>
      <vt:lpstr>PowerPoint Presentation</vt:lpstr>
      <vt:lpstr>Humbug Marsh Unit – Wetland of International Importance</vt:lpstr>
      <vt:lpstr>PowerPoint Presentation</vt:lpstr>
      <vt:lpstr>PowerPoint Presentation</vt:lpstr>
      <vt:lpstr>PowerPoint Presentation</vt:lpstr>
      <vt:lpstr>Transformation of an Industrial Brownfield into an Ecological Buffer for Michigan’s only Ramsar Wetland of International Importance</vt:lpstr>
      <vt:lpstr>PowerPoint Presentation</vt:lpstr>
      <vt:lpstr>Monguagon Wetland System</vt:lpstr>
      <vt:lpstr>PowerPoint Presentation</vt:lpstr>
      <vt:lpstr>PowerPoint Presentation</vt:lpstr>
      <vt:lpstr>PowerPoint Presentation</vt:lpstr>
      <vt:lpstr>First Project in the World to Clean Up an Industrial Brownfield Sufficiently to Serve as an Ecological Buffer for a Wetland of International Importance Under the Ramsar Convention</vt:lpstr>
      <vt:lpstr>Excellence on the Waterfront Award</vt:lpstr>
      <vt:lpstr>Recommendations and Next Steps</vt:lpstr>
      <vt:lpstr>John Hartig, Visiting Scholar Great Lakes Institute for Environmental Research University of Windsor johnhartig1@gmail.com</vt:lpstr>
      <vt:lpstr>Huron Clinton Metroparks - Climate Adaptive Management of Forests and Other Natural Areas</vt:lpstr>
      <vt:lpstr>HCMA Fast Facts </vt:lpstr>
      <vt:lpstr>Anticipated impacts of climate change  on the Metropark’s forests and natural areas</vt:lpstr>
      <vt:lpstr>Expected climatic changes in SE Michigan</vt:lpstr>
      <vt:lpstr>Natural communities will benefit or suffer under new climatic regime</vt:lpstr>
      <vt:lpstr>Invasive species and diseases are likely to benefit from climate change as well. </vt:lpstr>
      <vt:lpstr>Adaptation strategies for natural community management at Metroparks</vt:lpstr>
      <vt:lpstr>Invasive species and disease mitigation </vt:lpstr>
      <vt:lpstr>Restoring native communities that are future climate adapted.</vt:lpstr>
      <vt:lpstr>Restoring natural process </vt:lpstr>
      <vt:lpstr>Maintain a diversity of connected habitats</vt:lpstr>
      <vt:lpstr>Tools and Resources</vt:lpstr>
      <vt:lpstr>Comments or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 Examples Panel</dc:title>
  <dc:creator>Brandt, Leslie A -FS</dc:creator>
  <cp:lastModifiedBy>Brandt, Leslie A -FS</cp:lastModifiedBy>
  <cp:revision>5</cp:revision>
  <dcterms:created xsi:type="dcterms:W3CDTF">2021-01-22T14:33:54Z</dcterms:created>
  <dcterms:modified xsi:type="dcterms:W3CDTF">2021-01-25T22:55:45Z</dcterms:modified>
</cp:coreProperties>
</file>