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9" r:id="rId2"/>
    <p:sldId id="270" r:id="rId3"/>
    <p:sldId id="269" r:id="rId4"/>
    <p:sldId id="290" r:id="rId5"/>
    <p:sldId id="271" r:id="rId6"/>
    <p:sldId id="272" r:id="rId7"/>
    <p:sldId id="262" r:id="rId8"/>
    <p:sldId id="264" r:id="rId9"/>
    <p:sldId id="265" r:id="rId10"/>
    <p:sldId id="263" r:id="rId11"/>
    <p:sldId id="267" r:id="rId12"/>
    <p:sldId id="261" r:id="rId13"/>
    <p:sldId id="266" r:id="rId14"/>
    <p:sldId id="275" r:id="rId15"/>
    <p:sldId id="284" r:id="rId16"/>
    <p:sldId id="285" r:id="rId17"/>
    <p:sldId id="280" r:id="rId18"/>
    <p:sldId id="283" r:id="rId19"/>
    <p:sldId id="273" r:id="rId20"/>
    <p:sldId id="276" r:id="rId21"/>
    <p:sldId id="282" r:id="rId22"/>
    <p:sldId id="268" r:id="rId23"/>
    <p:sldId id="281" r:id="rId24"/>
    <p:sldId id="288" r:id="rId25"/>
    <p:sldId id="287" r:id="rId26"/>
    <p:sldId id="277" r:id="rId27"/>
    <p:sldId id="286" r:id="rId28"/>
    <p:sldId id="274" r:id="rId29"/>
    <p:sldId id="278" r:id="rId30"/>
    <p:sldId id="279" r:id="rId31"/>
    <p:sldId id="289" r:id="rId32"/>
    <p:sldId id="26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7" autoAdjust="0"/>
    <p:restoredTop sz="90447" autoAdjust="0"/>
  </p:normalViewPr>
  <p:slideViewPr>
    <p:cSldViewPr snapToGrid="0">
      <p:cViewPr varScale="1">
        <p:scale>
          <a:sx n="83" d="100"/>
          <a:sy n="83" d="100"/>
        </p:scale>
        <p:origin x="7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44ACF-9833-4DCA-9456-338DD4A2ECA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149E3-31F0-46CF-8497-CF74A38BD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2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 min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6F029-61BB-49C4-840E-002185F4468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2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6F029-61BB-49C4-840E-002185F4468C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73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Decadally</a:t>
            </a:r>
            <a:r>
              <a:rPr lang="en-US" dirty="0"/>
              <a:t>, annual and seasonal temperatures and precipitation has increased from 1960 to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149E3-31F0-46CF-8497-CF74A38BD3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75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Moss et al. 2008: “…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set of underlying socioeconomic scenarios is not intended to span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range of plausible assumptions for any particular socioeconomic element…”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149E3-31F0-46CF-8497-CF74A38BD3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0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Spring and winter could experience increased precipitation, while the summer and fall are projected to decrease or remain the same, respectively, but warmer temperatures could result in more stress </a:t>
            </a:r>
            <a:r>
              <a:rPr lang="en-US"/>
              <a:t>for vegetation.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149E3-31F0-46CF-8497-CF74A38BD3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1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2” events: 0.2 days = 6 days during a 30-year period</a:t>
            </a:r>
          </a:p>
          <a:p>
            <a:r>
              <a:rPr lang="en-US" dirty="0"/>
              <a:t>0.6 = 18 days during a 30-year period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149E3-31F0-46CF-8497-CF74A38BD3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2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Baseline = 3.2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149E3-31F0-46CF-8497-CF74A38BD3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58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Baseline = 0.1 days; average of 0.2 days = 6 days over 30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149E3-31F0-46CF-8497-CF74A38BD3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22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Summer precipitation is projected to decrease from the baseline and coupled with warmer temperatures could lead to more droughts</a:t>
            </a:r>
          </a:p>
          <a:p>
            <a:r>
              <a:rPr lang="en-US" dirty="0"/>
              <a:t>Warmer winter temperatures would likely result in more precipitation occurring as rain rather than snow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149E3-31F0-46CF-8497-CF74A38BD32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02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Graphs were developed for the seven-county region, but data has been made available for each county.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149E3-31F0-46CF-8497-CF74A38BD32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27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69402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EE891-589F-47BA-8D66-49B353D9FB55}" type="slidenum">
              <a:rPr lang="en-US" altLang="en-US" smtClean="0">
                <a:solidFill>
                  <a:srgbClr val="69402E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69402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8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60504"/>
            <a:ext cx="8229600" cy="1005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3461"/>
            <a:ext cx="8229600" cy="412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402E">
                  <a:tint val="75000"/>
                </a:srgbClr>
              </a:solidFill>
              <a:latin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7D7CA7-7299-4D48-BA6A-9C482692FAD6}" type="slidenum">
              <a:rPr lang="en-US" altLang="en-US" smtClean="0">
                <a:solidFill>
                  <a:srgbClr val="69402E">
                    <a:tint val="75000"/>
                  </a:srgbClr>
                </a:solidFill>
                <a:latin typeface="Tahoma" panose="020B060403050404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69402E">
                  <a:tint val="75000"/>
                </a:srgbClr>
              </a:solidFill>
              <a:latin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2202" y="6318849"/>
            <a:ext cx="1944986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336600"/>
                </a:solidFill>
                <a:latin typeface="Helvetica" pitchFamily="34" charset="0"/>
                <a:cs typeface="DokChampa" panose="020B0604020202020204" pitchFamily="34" charset="-34"/>
              </a:rPr>
              <a:t>Forest Service</a:t>
            </a:r>
            <a:br>
              <a:rPr lang="en-US" sz="1050" b="1" dirty="0">
                <a:solidFill>
                  <a:srgbClr val="336600"/>
                </a:solidFill>
                <a:latin typeface="Helvetica" pitchFamily="34" charset="0"/>
                <a:cs typeface="DokChampa" panose="020B0604020202020204" pitchFamily="34" charset="-34"/>
              </a:rPr>
            </a:br>
            <a:br>
              <a:rPr lang="en-US" sz="800" b="1" dirty="0">
                <a:solidFill>
                  <a:srgbClr val="336600"/>
                </a:solidFill>
                <a:latin typeface="Helvetica" pitchFamily="34" charset="0"/>
                <a:cs typeface="DokChampa" panose="020B0604020202020204" pitchFamily="34" charset="-34"/>
              </a:rPr>
            </a:br>
            <a:r>
              <a:rPr lang="en-US" sz="1050" b="1" dirty="0">
                <a:solidFill>
                  <a:srgbClr val="336600"/>
                </a:solidFill>
                <a:latin typeface="Helvetica" pitchFamily="34" charset="0"/>
                <a:cs typeface="DokChampa" panose="020B0604020202020204" pitchFamily="34" charset="-34"/>
              </a:rPr>
              <a:t>Northern Research Station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2"/>
            <a:ext cx="9144000" cy="719693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3D072"/>
                </a:solidFill>
              </a:rPr>
              <a:t> </a:t>
            </a:r>
          </a:p>
        </p:txBody>
      </p:sp>
      <p:pic>
        <p:nvPicPr>
          <p:cNvPr id="10" name="Picture 9" descr=" SigLockup Master PwPt.Neg-transbg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33" y="140810"/>
            <a:ext cx="2876453" cy="4328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55" y="6141949"/>
            <a:ext cx="49247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2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matthew.p.peters@u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26831" y="1079500"/>
            <a:ext cx="7737231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Changing Climate in the Detroit Region</a:t>
            </a:r>
            <a:endParaRPr lang="en-US" sz="4800" b="1" dirty="0">
              <a:solidFill>
                <a:srgbClr val="69402E">
                  <a:lumMod val="50000"/>
                </a:srgbClr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70700" y="3691769"/>
            <a:ext cx="7002601" cy="199685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Matthew Peters</a:t>
            </a:r>
            <a:endParaRPr lang="en-US" dirty="0">
              <a:solidFill>
                <a:srgbClr val="69402E">
                  <a:lumMod val="50000"/>
                </a:srgbClr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69402E">
                    <a:lumMod val="50000"/>
                  </a:srgbClr>
                </a:solidFill>
              </a:rPr>
              <a:t>Northern Research Station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69402E">
                    <a:lumMod val="50000"/>
                  </a:srgbClr>
                </a:solidFill>
              </a:rPr>
              <a:t>Northern Institute of Applied Climate Science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69402E">
                    <a:lumMod val="50000"/>
                  </a:srgbClr>
                </a:solidFill>
              </a:rPr>
              <a:t>Delaware, OH</a:t>
            </a:r>
          </a:p>
        </p:txBody>
      </p:sp>
      <p:sp>
        <p:nvSpPr>
          <p:cNvPr id="2" name="Rectangle 1"/>
          <p:cNvSpPr/>
          <p:nvPr/>
        </p:nvSpPr>
        <p:spPr>
          <a:xfrm>
            <a:off x="3888960" y="6317735"/>
            <a:ext cx="1366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69402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 26, 2021</a:t>
            </a:r>
            <a:endParaRPr lang="en-US" dirty="0">
              <a:solidFill>
                <a:srgbClr val="69402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86" y="6101852"/>
            <a:ext cx="731520" cy="58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41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11427-720D-43BE-9217-BDACD64A2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Climate Projections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1D26E-F1F9-4570-82CE-099FDCC1D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Climate Models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HadGEM2-ES and IPSL-CM5A-MR</a:t>
            </a:r>
          </a:p>
          <a:p>
            <a:r>
              <a:rPr lang="en-US" dirty="0"/>
              <a:t>Potential Trajectories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RCP 4.5 and 8.5</a:t>
            </a:r>
          </a:p>
          <a:p>
            <a:r>
              <a:rPr lang="en-US" dirty="0"/>
              <a:t>Scenarios</a:t>
            </a:r>
          </a:p>
          <a:p>
            <a:pPr lvl="1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C000"/>
                </a:solidFill>
              </a:rPr>
              <a:t>Warm</a:t>
            </a:r>
            <a:r>
              <a:rPr lang="en-US" dirty="0"/>
              <a:t>/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Wet</a:t>
            </a:r>
            <a:r>
              <a:rPr lang="en-US" dirty="0"/>
              <a:t> (</a:t>
            </a:r>
            <a:r>
              <a:rPr lang="en-US" b="1" dirty="0"/>
              <a:t>HAD45</a:t>
            </a:r>
            <a:r>
              <a:rPr lang="en-US" dirty="0"/>
              <a:t>) &amp; </a:t>
            </a:r>
            <a:r>
              <a:rPr lang="en-US" dirty="0">
                <a:solidFill>
                  <a:srgbClr val="FF0000"/>
                </a:solidFill>
              </a:rPr>
              <a:t>Hot</a:t>
            </a:r>
            <a:r>
              <a:rPr lang="en-US" dirty="0"/>
              <a:t>/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Wet</a:t>
            </a:r>
            <a:r>
              <a:rPr lang="en-US" dirty="0"/>
              <a:t> (</a:t>
            </a:r>
            <a:r>
              <a:rPr lang="en-US" b="1" dirty="0"/>
              <a:t>HAD85</a:t>
            </a:r>
            <a:r>
              <a:rPr lang="en-US" dirty="0"/>
              <a:t>)</a:t>
            </a:r>
          </a:p>
          <a:p>
            <a:pPr lvl="1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C000"/>
                </a:solidFill>
              </a:rPr>
              <a:t>Warm</a:t>
            </a:r>
            <a:r>
              <a:rPr lang="en-US" dirty="0"/>
              <a:t>/Dry (</a:t>
            </a:r>
            <a:r>
              <a:rPr lang="en-US" b="1" dirty="0"/>
              <a:t>IPSL45</a:t>
            </a:r>
            <a:r>
              <a:rPr lang="en-US" dirty="0"/>
              <a:t>) &amp; </a:t>
            </a:r>
            <a:r>
              <a:rPr lang="en-US" dirty="0">
                <a:solidFill>
                  <a:srgbClr val="FF0000"/>
                </a:solidFill>
              </a:rPr>
              <a:t>Hot</a:t>
            </a:r>
            <a:r>
              <a:rPr lang="en-US" dirty="0"/>
              <a:t>/Dry (</a:t>
            </a:r>
            <a:r>
              <a:rPr lang="en-US" b="1" dirty="0"/>
              <a:t>IPSL85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24D310-042D-494E-9EF2-6C8ECFCEB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86" y="6101852"/>
            <a:ext cx="731520" cy="58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72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91CA6-5826-4D1A-9D26-7B8D43649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Words of Caution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AFA36-C518-4D3B-949C-9502C0E01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Projections are based on numerical models</a:t>
            </a:r>
          </a:p>
          <a:p>
            <a:r>
              <a:rPr lang="en-US" dirty="0"/>
              <a:t>Trajectories estimate GHG emissions, land use change, population dynamics, technological advances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Exclude policy</a:t>
            </a:r>
          </a:p>
          <a:p>
            <a:r>
              <a:rPr lang="en-US" dirty="0"/>
              <a:t>Each model contains uncertainty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More uncertainty associated with precipitation and timing of conditions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E2F8B1-8A99-4243-B304-9F20704C0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86" y="6101852"/>
            <a:ext cx="731520" cy="58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0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11427-720D-43BE-9217-BDACD64A2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Climate Indices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1D26E-F1F9-4570-82CE-099FDCC1D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Precipitation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Annual &amp; Seasonal totals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Annual count of 1” and 2” events</a:t>
            </a:r>
          </a:p>
          <a:p>
            <a:r>
              <a:rPr lang="en-US" dirty="0"/>
              <a:t>Temperature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Annual &amp; Seasonal averages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Seasonal Min, Mean, Max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Annual count of 0 and 90 °F days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24D310-042D-494E-9EF2-6C8ECFCEB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86" y="6101852"/>
            <a:ext cx="731520" cy="58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72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B3216-E1F8-44B1-9D29-CFBBCD0D1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Precipitation Trends - SEMCOG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78EF3-FBA0-42D4-9624-F4C1ED008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Precipitation could vary among 30-year periods &amp; by season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Annually </a:t>
            </a:r>
            <a:r>
              <a:rPr lang="en-US" b="1" dirty="0"/>
              <a:t>↑</a:t>
            </a:r>
            <a:r>
              <a:rPr lang="en-US" dirty="0"/>
              <a:t> (2–3”) by end of century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Spring ↑ (0.2–2”)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Summer ↓ (0.3–3”)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Fall little change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Winter variable among models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5E6086-6468-418C-B4CD-219486530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86" y="6101852"/>
            <a:ext cx="731520" cy="58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45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51180-72B9-4E9F-89A2-99A3C3E37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B17D4E-DE54-4345-B11B-B9A292273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874" y="1371600"/>
            <a:ext cx="7966253" cy="4114800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FFC3F8-2845-49AD-B4F3-A464B35EF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86" y="6101852"/>
            <a:ext cx="731520" cy="58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69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FFC3F8-2845-49AD-B4F3-A464B35EF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86" y="6101852"/>
            <a:ext cx="731520" cy="5852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7B4DD5-1F5C-4BC1-A981-382B878C2F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486" y="1371600"/>
            <a:ext cx="797902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84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FFC3F8-2845-49AD-B4F3-A464B35EF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86" y="6101852"/>
            <a:ext cx="731520" cy="5852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7B4DD5-1F5C-4BC1-A981-382B878C2F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974160"/>
            <a:ext cx="4114800" cy="21220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F877E5-7951-438C-88B4-DC76AA86AE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88871" y="1371600"/>
            <a:ext cx="796625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7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FFC3F8-2845-49AD-B4F3-A464B35EF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86" y="6101852"/>
            <a:ext cx="731520" cy="5852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7B4DD5-1F5C-4BC1-A981-382B878C2F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974160"/>
            <a:ext cx="4114800" cy="21220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F877E5-7951-438C-88B4-DC76AA86AE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72000" y="3761826"/>
            <a:ext cx="4114800" cy="21254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3D0F3A-AB17-47DC-9CB4-D41CE59E2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" y="1371600"/>
            <a:ext cx="797242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1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FFC3F8-2845-49AD-B4F3-A464B35EF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86" y="6101852"/>
            <a:ext cx="731520" cy="585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DCE16E-DA97-4967-9D8D-B65C2D1BE0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969004"/>
            <a:ext cx="4114800" cy="2127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7B4DD5-1F5C-4BC1-A981-382B878C2F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974160"/>
            <a:ext cx="4114800" cy="21220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F877E5-7951-438C-88B4-DC76AA86AE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72000" y="3761826"/>
            <a:ext cx="4114800" cy="21254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3D0F3A-AB17-47DC-9CB4-D41CE59E25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3761827"/>
            <a:ext cx="4114800" cy="21237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69B95F-91E9-43C1-BE4C-B113001BCF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163" y="1371600"/>
            <a:ext cx="795967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5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B3216-E1F8-44B1-9D29-CFBBCD0D1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Precipitation Trends - SEMCOG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78EF3-FBA0-42D4-9624-F4C1ED008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Precipitation could vary among 30-year periods &amp; by season</a:t>
            </a:r>
          </a:p>
          <a:p>
            <a:r>
              <a:rPr lang="en-US" dirty="0"/>
              <a:t>Slight increase in 1” &amp; 2” events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From 3.3 to 3.5 – 5.2 days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From 0.2 to 0.3 – 0.6 days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5E6086-6468-418C-B4CD-219486530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86" y="6101852"/>
            <a:ext cx="731520" cy="58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53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0AC02-7F2E-4106-B66F-7EEDE14EC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0504"/>
            <a:ext cx="6532179" cy="100531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Southeast Michigan</a:t>
            </a:r>
            <a:br>
              <a:rPr lang="en-US" dirty="0"/>
            </a:br>
            <a:r>
              <a:rPr lang="en-US" dirty="0"/>
              <a:t>Council of Governments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EA8CD1-A659-40FE-85D3-75C8AA1B5A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167" y="2027108"/>
            <a:ext cx="4572009" cy="457200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6D12B4-67C8-428E-BF1C-C79C630FDA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166" y="2027108"/>
            <a:ext cx="4572009" cy="457200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6EB636-DB7B-4538-9F2F-A6DD679DBD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86" y="6101852"/>
            <a:ext cx="731520" cy="58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9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51180-72B9-4E9F-89A2-99A3C3E37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FFC3F8-2845-49AD-B4F3-A464B35EF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86" y="6101852"/>
            <a:ext cx="731520" cy="5852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B9BEF6-0348-427A-AA12-FC42EE470C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135" y="1280160"/>
            <a:ext cx="6983729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64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E7F5BC-860C-4077-9939-6FDAB16A6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410" y="1280160"/>
            <a:ext cx="6977179" cy="42976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351180-72B9-4E9F-89A2-99A3C3E37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FFC3F8-2845-49AD-B4F3-A464B35EF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86" y="6101852"/>
            <a:ext cx="731520" cy="58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12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B3216-E1F8-44B1-9D29-CFBBCD0D1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Temperature Trends - SEMCOG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78EF3-FBA0-42D4-9624-F4C1ED008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Temperature projections indicate consistent warming during century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Annually </a:t>
            </a:r>
            <a:r>
              <a:rPr lang="en-US" b="1" dirty="0"/>
              <a:t>↑ </a:t>
            </a:r>
            <a:r>
              <a:rPr lang="en-US" dirty="0"/>
              <a:t>2.4 to 13 °F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Seasonally </a:t>
            </a:r>
            <a:r>
              <a:rPr lang="en-US" b="1" dirty="0"/>
              <a:t>↑ </a:t>
            </a:r>
            <a:r>
              <a:rPr lang="en-US" dirty="0"/>
              <a:t>1.4 to 14.5 °F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28F456-1CFB-49D2-B037-5ACED2525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86" y="6101852"/>
            <a:ext cx="731520" cy="58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60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51180-72B9-4E9F-89A2-99A3C3E37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FFC3F8-2845-49AD-B4F3-A464B35EF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86" y="6101852"/>
            <a:ext cx="731520" cy="585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D31B5F-0CDE-4755-A193-E24C6CFF52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565" y="1371600"/>
            <a:ext cx="8010871" cy="4114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637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FFC3F8-2845-49AD-B4F3-A464B35EF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86" y="6101852"/>
            <a:ext cx="731520" cy="5852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9284C1-D39C-4A30-9D30-D1BBE2FF4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62" y="1371600"/>
            <a:ext cx="801087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74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FFC3F8-2845-49AD-B4F3-A464B35EF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86" y="6101852"/>
            <a:ext cx="731520" cy="5852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9284C1-D39C-4A30-9D30-D1BBE2FF4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69004"/>
            <a:ext cx="4114800" cy="2113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1D066D-956F-4FF8-B0FF-D4779BCB6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562" y="1371600"/>
            <a:ext cx="801087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9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FFC3F8-2845-49AD-B4F3-A464B35EF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86" y="6101852"/>
            <a:ext cx="731520" cy="5852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1D066D-956F-4FF8-B0FF-D4779BCB6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771912"/>
            <a:ext cx="4114800" cy="2113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9284C1-D39C-4A30-9D30-D1BBE2FF4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69004"/>
            <a:ext cx="4114800" cy="21135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CC4D48-2CAC-4AF5-9B11-C7492A5B6C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62" y="1371600"/>
            <a:ext cx="801087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5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FFC3F8-2845-49AD-B4F3-A464B35EF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86" y="6101852"/>
            <a:ext cx="731520" cy="585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CC4D48-2CAC-4AF5-9B11-C7492A5B6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771912"/>
            <a:ext cx="4114800" cy="2113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1D066D-956F-4FF8-B0FF-D4779BCB6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771912"/>
            <a:ext cx="4114800" cy="2113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9284C1-D39C-4A30-9D30-D1BBE2FF47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969004"/>
            <a:ext cx="4114800" cy="21135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DA694B-E58A-4429-980A-08B26FA1F3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969004"/>
            <a:ext cx="4114800" cy="21170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A690F2-114E-49AC-8CA2-19336C254C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205" y="1371600"/>
            <a:ext cx="79975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1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B3216-E1F8-44B1-9D29-CFBBCD0D1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Temperature Trends - SEMCOG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78EF3-FBA0-42D4-9624-F4C1ED008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Temperature projections indicate consistent warming during century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Annually </a:t>
            </a:r>
            <a:r>
              <a:rPr lang="en-US" b="1" dirty="0"/>
              <a:t>↑ </a:t>
            </a:r>
            <a:r>
              <a:rPr lang="en-US" dirty="0"/>
              <a:t>2.4 to 13 °F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Seasonally </a:t>
            </a:r>
            <a:r>
              <a:rPr lang="en-US" b="1" dirty="0"/>
              <a:t>↑ </a:t>
            </a:r>
            <a:r>
              <a:rPr lang="en-US" dirty="0"/>
              <a:t>1.4 to 14.5 °F</a:t>
            </a:r>
          </a:p>
          <a:p>
            <a:r>
              <a:rPr lang="en-US" dirty="0"/>
              <a:t>Fewer days below 0 °F (</a:t>
            </a:r>
            <a:r>
              <a:rPr lang="en-US" b="1" dirty="0"/>
              <a:t>↓</a:t>
            </a:r>
            <a:r>
              <a:rPr lang="en-US" dirty="0"/>
              <a:t> 2 – 4)</a:t>
            </a:r>
          </a:p>
          <a:p>
            <a:r>
              <a:rPr lang="en-US" dirty="0"/>
              <a:t>More days above 90 °F (</a:t>
            </a:r>
            <a:r>
              <a:rPr lang="en-US" b="1" dirty="0"/>
              <a:t>↑</a:t>
            </a:r>
            <a:r>
              <a:rPr lang="en-US" dirty="0"/>
              <a:t> 7.6 – 78.9)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28F456-1CFB-49D2-B037-5ACED2525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86" y="6101852"/>
            <a:ext cx="731520" cy="58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17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51180-72B9-4E9F-89A2-99A3C3E37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FFC3F8-2845-49AD-B4F3-A464B35EF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86" y="6101852"/>
            <a:ext cx="731520" cy="5852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727C30-069F-483E-9838-4119496B0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145" y="1891488"/>
            <a:ext cx="710971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7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F6F82-685E-42CD-8C58-EFFAF9A04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6880" y="860504"/>
            <a:ext cx="4439920" cy="1005315"/>
          </a:xfrm>
        </p:spPr>
        <p:txBody>
          <a:bodyPr/>
          <a:lstStyle/>
          <a:p>
            <a:pPr algn="l"/>
            <a:r>
              <a:rPr lang="en-US" dirty="0"/>
              <a:t>Land Cover/Use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BD9123-E005-468F-819B-87CEDA4BB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" y="847086"/>
            <a:ext cx="3450594" cy="3450594"/>
          </a:xfr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25BA4FB-7A21-443C-87F1-EC4CBD4D8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616155"/>
              </p:ext>
            </p:extLst>
          </p:nvPr>
        </p:nvGraphicFramePr>
        <p:xfrm>
          <a:off x="1982923" y="3850452"/>
          <a:ext cx="7049317" cy="2506980"/>
        </p:xfrm>
        <a:graphic>
          <a:graphicData uri="http://schemas.openxmlformats.org/drawingml/2006/table">
            <a:tbl>
              <a:tblPr/>
              <a:tblGrid>
                <a:gridCol w="1097280">
                  <a:extLst>
                    <a:ext uri="{9D8B030D-6E8A-4147-A177-3AD203B41FA5}">
                      <a16:colId xmlns:a16="http://schemas.microsoft.com/office/drawing/2014/main" val="240336075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523135320"/>
                    </a:ext>
                  </a:extLst>
                </a:gridCol>
                <a:gridCol w="1076960">
                  <a:extLst>
                    <a:ext uri="{9D8B030D-6E8A-4147-A177-3AD203B41FA5}">
                      <a16:colId xmlns:a16="http://schemas.microsoft.com/office/drawing/2014/main" val="3725921801"/>
                    </a:ext>
                  </a:extLst>
                </a:gridCol>
                <a:gridCol w="648517">
                  <a:extLst>
                    <a:ext uri="{9D8B030D-6E8A-4147-A177-3AD203B41FA5}">
                      <a16:colId xmlns:a16="http://schemas.microsoft.com/office/drawing/2014/main" val="4727658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716582667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17399632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25891087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18335758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Open Water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2857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Developed</a:t>
                      </a: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Barren Land</a:t>
                      </a: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4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Forest</a:t>
                      </a: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Nonforest Vegetation</a:t>
                      </a: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Agriculture</a:t>
                      </a: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Wetlands</a:t>
                      </a: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9231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Livingston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4196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Macomb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5977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Monroe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62.4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7020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Oakland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0644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St. Clair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45.0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3748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Washtenaw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42.0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65263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Wayne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1319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SEMCOG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895662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2F8BE400-0F3C-463D-BF01-CBE4E0984C50}"/>
              </a:ext>
            </a:extLst>
          </p:cNvPr>
          <p:cNvGrpSpPr/>
          <p:nvPr/>
        </p:nvGrpSpPr>
        <p:grpSpPr>
          <a:xfrm>
            <a:off x="4363419" y="1714915"/>
            <a:ext cx="3253050" cy="1771304"/>
            <a:chOff x="4363419" y="1714915"/>
            <a:chExt cx="3253050" cy="177130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2721430-5FCF-4920-9464-C1E516E7C145}"/>
                </a:ext>
              </a:extLst>
            </p:cNvPr>
            <p:cNvSpPr txBox="1"/>
            <p:nvPr/>
          </p:nvSpPr>
          <p:spPr>
            <a:xfrm>
              <a:off x="4998445" y="1714915"/>
              <a:ext cx="2618024" cy="1685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/>
                <a:t>Developed 36.2%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/>
                <a:t>Forested 28.4%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/>
                <a:t>Agriculture 30.3%</a:t>
              </a:r>
            </a:p>
          </p:txBody>
        </p:sp>
        <p:pic>
          <p:nvPicPr>
            <p:cNvPr id="10" name="Graphic 9" descr="City">
              <a:extLst>
                <a:ext uri="{FF2B5EF4-FFF2-40B4-BE49-F238E27FC236}">
                  <a16:creationId xmlns:a16="http://schemas.microsoft.com/office/drawing/2014/main" id="{23E2AB36-2586-40FE-8F82-AE8DB4FB3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63419" y="1715899"/>
              <a:ext cx="640080" cy="640080"/>
            </a:xfrm>
            <a:prstGeom prst="rect">
              <a:avLst/>
            </a:prstGeom>
          </p:spPr>
        </p:pic>
        <p:pic>
          <p:nvPicPr>
            <p:cNvPr id="12" name="Graphic 11" descr="Forest scene">
              <a:extLst>
                <a:ext uri="{FF2B5EF4-FFF2-40B4-BE49-F238E27FC236}">
                  <a16:creationId xmlns:a16="http://schemas.microsoft.com/office/drawing/2014/main" id="{232127DC-2741-4FD1-9CEA-4FB890FD9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63419" y="2227357"/>
              <a:ext cx="640080" cy="640080"/>
            </a:xfrm>
            <a:prstGeom prst="rect">
              <a:avLst/>
            </a:prstGeom>
          </p:spPr>
        </p:pic>
        <p:pic>
          <p:nvPicPr>
            <p:cNvPr id="14" name="Graphic 13" descr="Farm scene">
              <a:extLst>
                <a:ext uri="{FF2B5EF4-FFF2-40B4-BE49-F238E27FC236}">
                  <a16:creationId xmlns:a16="http://schemas.microsoft.com/office/drawing/2014/main" id="{D5184BA6-7B2C-44E4-B3CD-BDC98A057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63419" y="2846139"/>
              <a:ext cx="640080" cy="640080"/>
            </a:xfrm>
            <a:prstGeom prst="rect">
              <a:avLst/>
            </a:prstGeom>
          </p:spPr>
        </p:pic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4BE08E3-8FF1-4A1F-B5C5-0CC7701AC5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467704"/>
              </p:ext>
            </p:extLst>
          </p:nvPr>
        </p:nvGraphicFramePr>
        <p:xfrm>
          <a:off x="1982922" y="3850452"/>
          <a:ext cx="7049317" cy="2506980"/>
        </p:xfrm>
        <a:graphic>
          <a:graphicData uri="http://schemas.openxmlformats.org/drawingml/2006/table">
            <a:tbl>
              <a:tblPr/>
              <a:tblGrid>
                <a:gridCol w="1097280">
                  <a:extLst>
                    <a:ext uri="{9D8B030D-6E8A-4147-A177-3AD203B41FA5}">
                      <a16:colId xmlns:a16="http://schemas.microsoft.com/office/drawing/2014/main" val="240336075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523135320"/>
                    </a:ext>
                  </a:extLst>
                </a:gridCol>
                <a:gridCol w="1076960">
                  <a:extLst>
                    <a:ext uri="{9D8B030D-6E8A-4147-A177-3AD203B41FA5}">
                      <a16:colId xmlns:a16="http://schemas.microsoft.com/office/drawing/2014/main" val="3725921801"/>
                    </a:ext>
                  </a:extLst>
                </a:gridCol>
                <a:gridCol w="648517">
                  <a:extLst>
                    <a:ext uri="{9D8B030D-6E8A-4147-A177-3AD203B41FA5}">
                      <a16:colId xmlns:a16="http://schemas.microsoft.com/office/drawing/2014/main" val="4727658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716582667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17399632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25891087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18335758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Open Water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2857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Developed</a:t>
                      </a: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Barren Land</a:t>
                      </a: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4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Forest</a:t>
                      </a: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Nonforest Vegetation</a:t>
                      </a: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Agriculture</a:t>
                      </a: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Wetlands</a:t>
                      </a: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9231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Livingston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2.9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1.1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4196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Macomb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1.0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5977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Monroe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2.5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62.4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1.9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7020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Oakland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4.7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0.9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0644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St. Clair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3.8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0.7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45.0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1.3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3748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Washtenaw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2.0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42.0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0.7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65263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Wayne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3.4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1319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SEMCOG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3.1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0.9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89566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25AF1B7-9542-48F5-8F9C-1A76D122158A}"/>
              </a:ext>
            </a:extLst>
          </p:cNvPr>
          <p:cNvSpPr txBox="1"/>
          <p:nvPr/>
        </p:nvSpPr>
        <p:spPr>
          <a:xfrm>
            <a:off x="3582674" y="6491553"/>
            <a:ext cx="34307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Source: MRLC National Land Cover Database 2016</a:t>
            </a:r>
          </a:p>
        </p:txBody>
      </p:sp>
    </p:spTree>
    <p:extLst>
      <p:ext uri="{BB962C8B-B14F-4D97-AF65-F5344CB8AC3E}">
        <p14:creationId xmlns:p14="http://schemas.microsoft.com/office/powerpoint/2010/main" val="310982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51180-72B9-4E9F-89A2-99A3C3E37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FFC3F8-2845-49AD-B4F3-A464B35EF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86" y="6101852"/>
            <a:ext cx="731520" cy="5852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C68C9B-B850-4708-9FE5-2DADFA67F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0428" y="1892195"/>
            <a:ext cx="670314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56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2E24-4870-4B84-88DE-A454358B6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Climate Projection Summaries</a:t>
            </a:r>
            <a:br>
              <a:rPr lang="en-US" b="1" dirty="0"/>
            </a:br>
            <a:r>
              <a:rPr lang="en-US" b="1" dirty="0"/>
              <a:t>Demo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81ADF0-010A-4EF1-9738-39850CF26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86" y="6101852"/>
            <a:ext cx="731520" cy="58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90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00675" y="1036088"/>
            <a:ext cx="6142651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9402E">
                    <a:lumMod val="50000"/>
                  </a:srgbClr>
                </a:solidFill>
              </a:rPr>
              <a:t>Questions?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06038" y="3603968"/>
            <a:ext cx="533192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69402E">
                    <a:lumMod val="50000"/>
                  </a:srgbClr>
                </a:solidFill>
              </a:rPr>
              <a:t>Matt Peters: </a:t>
            </a:r>
            <a:r>
              <a:rPr lang="en-US" dirty="0">
                <a:solidFill>
                  <a:srgbClr val="69402E">
                    <a:lumMod val="50000"/>
                  </a:srgbClr>
                </a:solidFill>
                <a:hlinkClick r:id="rId3"/>
              </a:rPr>
              <a:t>matthew.p.peters@</a:t>
            </a:r>
            <a:r>
              <a:rPr lang="en-US" u="sng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</a:t>
            </a:r>
            <a:r>
              <a:rPr lang="en-US" u="sng" dirty="0">
                <a:solidFill>
                  <a:schemeClr val="bg2"/>
                </a:solidFill>
              </a:rPr>
              <a:t>da.gov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FD350B-318C-4BA4-A8D3-0FCE16D9D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86" y="6101852"/>
            <a:ext cx="731520" cy="58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52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09851-C6AF-4B98-ADFA-AECA8FDD0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Observed Trends (1960-2019)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30CBBC-1DA1-4539-B2C8-7B8DA3F1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86" y="6101852"/>
            <a:ext cx="731520" cy="585215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A360C16-BABE-474B-86A1-D214B109E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242462"/>
              </p:ext>
            </p:extLst>
          </p:nvPr>
        </p:nvGraphicFramePr>
        <p:xfrm>
          <a:off x="461871" y="1868265"/>
          <a:ext cx="5105400" cy="14833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55296">
                  <a:extLst>
                    <a:ext uri="{9D8B030D-6E8A-4147-A177-3AD203B41FA5}">
                      <a16:colId xmlns:a16="http://schemas.microsoft.com/office/drawing/2014/main" val="2070092310"/>
                    </a:ext>
                  </a:extLst>
                </a:gridCol>
                <a:gridCol w="2350104">
                  <a:extLst>
                    <a:ext uri="{9D8B030D-6E8A-4147-A177-3AD203B41FA5}">
                      <a16:colId xmlns:a16="http://schemas.microsoft.com/office/drawing/2014/main" val="33423207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Annual Temperatures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/>
                        <a:t>0.4 °F</a:t>
                      </a:r>
                      <a:r>
                        <a:rPr lang="en-US" dirty="0"/>
                        <a:t>/</a:t>
                      </a:r>
                      <a:r>
                        <a:rPr lang="en-US" b="0" dirty="0"/>
                        <a:t>decade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184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Minimum Temperatures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0.4</a:t>
                      </a:r>
                      <a:r>
                        <a:rPr lang="en-US" b="0" dirty="0"/>
                        <a:t> °F</a:t>
                      </a:r>
                      <a:r>
                        <a:rPr lang="en-US" dirty="0"/>
                        <a:t>/decade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3753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Maximum Temperatures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0.5</a:t>
                      </a:r>
                      <a:r>
                        <a:rPr lang="en-US" b="0" dirty="0"/>
                        <a:t> °F</a:t>
                      </a:r>
                      <a:r>
                        <a:rPr lang="en-US" dirty="0"/>
                        <a:t>/decade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467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Annual Precipitation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0.9  in/decade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202941"/>
                  </a:ext>
                </a:extLst>
              </a:tr>
            </a:tbl>
          </a:graphicData>
        </a:graphic>
      </p:graphicFrame>
      <p:sp>
        <p:nvSpPr>
          <p:cNvPr id="6" name="Arrow: Up 5">
            <a:extLst>
              <a:ext uri="{FF2B5EF4-FFF2-40B4-BE49-F238E27FC236}">
                <a16:creationId xmlns:a16="http://schemas.microsoft.com/office/drawing/2014/main" id="{5105224E-CD52-4848-945F-7546F8FF9B0C}"/>
              </a:ext>
            </a:extLst>
          </p:cNvPr>
          <p:cNvSpPr/>
          <p:nvPr/>
        </p:nvSpPr>
        <p:spPr>
          <a:xfrm>
            <a:off x="3577600" y="1915513"/>
            <a:ext cx="270933" cy="279399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6D079F66-4261-4E16-A9A0-F09B690E8794}"/>
              </a:ext>
            </a:extLst>
          </p:cNvPr>
          <p:cNvSpPr/>
          <p:nvPr/>
        </p:nvSpPr>
        <p:spPr>
          <a:xfrm>
            <a:off x="3577599" y="2276028"/>
            <a:ext cx="270933" cy="279399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4DB19293-50FB-42FE-954D-93CE0CF7581D}"/>
              </a:ext>
            </a:extLst>
          </p:cNvPr>
          <p:cNvSpPr/>
          <p:nvPr/>
        </p:nvSpPr>
        <p:spPr>
          <a:xfrm>
            <a:off x="3577599" y="2640940"/>
            <a:ext cx="270933" cy="279399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7494F884-6A0F-4519-8C56-6BB2453C364B}"/>
              </a:ext>
            </a:extLst>
          </p:cNvPr>
          <p:cNvSpPr/>
          <p:nvPr/>
        </p:nvSpPr>
        <p:spPr>
          <a:xfrm>
            <a:off x="3577599" y="3005852"/>
            <a:ext cx="270933" cy="279399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4DF9DAA-550D-47B8-B0B0-C5AF75853C2F}"/>
              </a:ext>
            </a:extLst>
          </p:cNvPr>
          <p:cNvGrpSpPr/>
          <p:nvPr/>
        </p:nvGrpSpPr>
        <p:grpSpPr>
          <a:xfrm>
            <a:off x="104518" y="3522135"/>
            <a:ext cx="4673837" cy="2579717"/>
            <a:chOff x="104518" y="3522135"/>
            <a:chExt cx="4673837" cy="257971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43D0E44-7DE2-4646-9691-B1EE60DCA04A}"/>
                </a:ext>
              </a:extLst>
            </p:cNvPr>
            <p:cNvGrpSpPr/>
            <p:nvPr/>
          </p:nvGrpSpPr>
          <p:grpSpPr>
            <a:xfrm>
              <a:off x="104518" y="3522135"/>
              <a:ext cx="4673837" cy="2579717"/>
              <a:chOff x="524931" y="3522135"/>
              <a:chExt cx="4673837" cy="2579717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3A606EC0-03EB-422E-B5D7-59826E67F524}"/>
                  </a:ext>
                </a:extLst>
              </p:cNvPr>
              <p:cNvGrpSpPr/>
              <p:nvPr/>
            </p:nvGrpSpPr>
            <p:grpSpPr>
              <a:xfrm>
                <a:off x="524931" y="3913546"/>
                <a:ext cx="4673837" cy="2188306"/>
                <a:chOff x="1015125" y="4060309"/>
                <a:chExt cx="4673837" cy="2188306"/>
              </a:xfrm>
            </p:grpSpPr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F198AC89-E47A-42B9-A9F1-3E70352A0AE1}"/>
                    </a:ext>
                  </a:extLst>
                </p:cNvPr>
                <p:cNvSpPr/>
                <p:nvPr/>
              </p:nvSpPr>
              <p:spPr>
                <a:xfrm>
                  <a:off x="2441606" y="5699975"/>
                  <a:ext cx="1737360" cy="548640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bg1">
                          <a:lumMod val="50000"/>
                        </a:schemeClr>
                      </a:solidFill>
                    </a:rPr>
                    <a:t>Summer</a:t>
                  </a:r>
                </a:p>
                <a:p>
                  <a:pPr algn="ctr"/>
                  <a:r>
                    <a:rPr lang="en-US" sz="16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+0.4 °F/decade</a:t>
                  </a:r>
                </a:p>
              </p:txBody>
            </p:sp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0CA52992-FD56-47AD-B0A9-F45CE9B2BE40}"/>
                    </a:ext>
                  </a:extLst>
                </p:cNvPr>
                <p:cNvSpPr/>
                <p:nvPr/>
              </p:nvSpPr>
              <p:spPr>
                <a:xfrm>
                  <a:off x="3951602" y="4961276"/>
                  <a:ext cx="1737360" cy="548640"/>
                </a:xfrm>
                <a:prstGeom prst="roundRect">
                  <a:avLst/>
                </a:prstGeom>
                <a:solidFill>
                  <a:schemeClr val="accent3"/>
                </a:solidFill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bg1">
                          <a:lumMod val="50000"/>
                        </a:schemeClr>
                      </a:solidFill>
                    </a:rPr>
                    <a:t>Spring</a:t>
                  </a:r>
                </a:p>
                <a:p>
                  <a:pPr algn="ctr"/>
                  <a:r>
                    <a:rPr lang="en-US" sz="16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+0.5 °F/decade</a:t>
                  </a:r>
                </a:p>
              </p:txBody>
            </p:sp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DC49E49-FF89-4213-996F-B26F4D31F8BE}"/>
                    </a:ext>
                  </a:extLst>
                </p:cNvPr>
                <p:cNvSpPr/>
                <p:nvPr/>
              </p:nvSpPr>
              <p:spPr>
                <a:xfrm>
                  <a:off x="2441606" y="4060309"/>
                  <a:ext cx="1737360" cy="548640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bg1">
                          <a:lumMod val="50000"/>
                        </a:schemeClr>
                      </a:solidFill>
                    </a:rPr>
                    <a:t>Winter</a:t>
                  </a:r>
                </a:p>
                <a:p>
                  <a:pPr algn="ctr"/>
                  <a:r>
                    <a:rPr lang="en-US" sz="16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+0.7 °F/decade</a:t>
                  </a:r>
                </a:p>
              </p:txBody>
            </p:sp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84486A59-F748-464E-92DE-0C07899EBD76}"/>
                    </a:ext>
                  </a:extLst>
                </p:cNvPr>
                <p:cNvSpPr/>
                <p:nvPr/>
              </p:nvSpPr>
              <p:spPr>
                <a:xfrm>
                  <a:off x="1015125" y="4961276"/>
                  <a:ext cx="1737360" cy="548640"/>
                </a:xfrm>
                <a:prstGeom prst="roundRect">
                  <a:avLst/>
                </a:prstGeom>
                <a:solidFill>
                  <a:schemeClr val="bg1">
                    <a:lumMod val="60000"/>
                    <a:lumOff val="40000"/>
                  </a:schemeClr>
                </a:solidFill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bg1">
                          <a:lumMod val="50000"/>
                        </a:schemeClr>
                      </a:solidFill>
                    </a:rPr>
                    <a:t>Fall</a:t>
                  </a:r>
                </a:p>
                <a:p>
                  <a:pPr algn="ctr"/>
                  <a:r>
                    <a:rPr lang="en-US" sz="16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+0.3 °F/decade</a:t>
                  </a:r>
                </a:p>
              </p:txBody>
            </p:sp>
            <p:sp>
              <p:nvSpPr>
                <p:cNvPr id="15" name="Arrow: Bent 14">
                  <a:extLst>
                    <a:ext uri="{FF2B5EF4-FFF2-40B4-BE49-F238E27FC236}">
                      <a16:creationId xmlns:a16="http://schemas.microsoft.com/office/drawing/2014/main" id="{F27431B3-58B6-4D40-9F9B-B14BAF9AF057}"/>
                    </a:ext>
                  </a:extLst>
                </p:cNvPr>
                <p:cNvSpPr/>
                <p:nvPr/>
              </p:nvSpPr>
              <p:spPr>
                <a:xfrm rot="5400000">
                  <a:off x="4346026" y="4236848"/>
                  <a:ext cx="536028" cy="532712"/>
                </a:xfrm>
                <a:prstGeom prst="bentArrow">
                  <a:avLst>
                    <a:gd name="adj1" fmla="val 25000"/>
                    <a:gd name="adj2" fmla="val 25000"/>
                    <a:gd name="adj3" fmla="val 25000"/>
                    <a:gd name="adj4" fmla="val 61507"/>
                  </a:avLst>
                </a:prstGeom>
                <a:solidFill>
                  <a:schemeClr val="bg2"/>
                </a:solidFill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Arrow: Bent 15">
                  <a:extLst>
                    <a:ext uri="{FF2B5EF4-FFF2-40B4-BE49-F238E27FC236}">
                      <a16:creationId xmlns:a16="http://schemas.microsoft.com/office/drawing/2014/main" id="{711801F9-9CC0-476C-A2EE-FAD9E5588760}"/>
                    </a:ext>
                  </a:extLst>
                </p:cNvPr>
                <p:cNvSpPr/>
                <p:nvPr/>
              </p:nvSpPr>
              <p:spPr>
                <a:xfrm rot="10800000">
                  <a:off x="4344368" y="5699974"/>
                  <a:ext cx="536028" cy="532712"/>
                </a:xfrm>
                <a:prstGeom prst="bentArrow">
                  <a:avLst>
                    <a:gd name="adj1" fmla="val 25000"/>
                    <a:gd name="adj2" fmla="val 25000"/>
                    <a:gd name="adj3" fmla="val 25000"/>
                    <a:gd name="adj4" fmla="val 61507"/>
                  </a:avLst>
                </a:prstGeom>
                <a:solidFill>
                  <a:schemeClr val="bg2"/>
                </a:solidFill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Arrow: Bent 16">
                  <a:extLst>
                    <a:ext uri="{FF2B5EF4-FFF2-40B4-BE49-F238E27FC236}">
                      <a16:creationId xmlns:a16="http://schemas.microsoft.com/office/drawing/2014/main" id="{AF711C56-8394-4741-8B81-4C375CA7F47F}"/>
                    </a:ext>
                  </a:extLst>
                </p:cNvPr>
                <p:cNvSpPr/>
                <p:nvPr/>
              </p:nvSpPr>
              <p:spPr>
                <a:xfrm>
                  <a:off x="1709760" y="4238506"/>
                  <a:ext cx="536028" cy="532712"/>
                </a:xfrm>
                <a:prstGeom prst="bentArrow">
                  <a:avLst>
                    <a:gd name="adj1" fmla="val 25000"/>
                    <a:gd name="adj2" fmla="val 25000"/>
                    <a:gd name="adj3" fmla="val 25000"/>
                    <a:gd name="adj4" fmla="val 61507"/>
                  </a:avLst>
                </a:prstGeom>
                <a:solidFill>
                  <a:schemeClr val="bg2"/>
                </a:solidFill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Arrow: Bent 17">
                  <a:extLst>
                    <a:ext uri="{FF2B5EF4-FFF2-40B4-BE49-F238E27FC236}">
                      <a16:creationId xmlns:a16="http://schemas.microsoft.com/office/drawing/2014/main" id="{A9D86654-1C93-4075-8355-99BAA915A3AF}"/>
                    </a:ext>
                  </a:extLst>
                </p:cNvPr>
                <p:cNvSpPr/>
                <p:nvPr/>
              </p:nvSpPr>
              <p:spPr>
                <a:xfrm rot="16200000">
                  <a:off x="1711418" y="5701632"/>
                  <a:ext cx="536028" cy="532712"/>
                </a:xfrm>
                <a:prstGeom prst="bentArrow">
                  <a:avLst>
                    <a:gd name="adj1" fmla="val 25000"/>
                    <a:gd name="adj2" fmla="val 25000"/>
                    <a:gd name="adj3" fmla="val 25000"/>
                    <a:gd name="adj4" fmla="val 61507"/>
                  </a:avLst>
                </a:prstGeom>
                <a:solidFill>
                  <a:schemeClr val="bg2"/>
                </a:solidFill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8A78AB6-81AF-45B8-B14E-A0F515D763EC}"/>
                  </a:ext>
                </a:extLst>
              </p:cNvPr>
              <p:cNvSpPr txBox="1"/>
              <p:nvPr/>
            </p:nvSpPr>
            <p:spPr>
              <a:xfrm>
                <a:off x="2037409" y="3522135"/>
                <a:ext cx="15653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Temperature</a:t>
                </a:r>
              </a:p>
            </p:txBody>
          </p:sp>
        </p:grpSp>
        <p:pic>
          <p:nvPicPr>
            <p:cNvPr id="34" name="Graphic 33" descr="Sun">
              <a:extLst>
                <a:ext uri="{FF2B5EF4-FFF2-40B4-BE49-F238E27FC236}">
                  <a16:creationId xmlns:a16="http://schemas.microsoft.com/office/drawing/2014/main" id="{6EBB4A45-5D5D-441B-AC54-4DD5F0AB7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27270" y="4566907"/>
              <a:ext cx="914400" cy="9144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BF8A518-4AB6-47DF-A3D4-28DFA2E6D595}"/>
              </a:ext>
            </a:extLst>
          </p:cNvPr>
          <p:cNvGrpSpPr/>
          <p:nvPr/>
        </p:nvGrpSpPr>
        <p:grpSpPr>
          <a:xfrm>
            <a:off x="4365063" y="2893056"/>
            <a:ext cx="4673837" cy="2579717"/>
            <a:chOff x="4365063" y="2893056"/>
            <a:chExt cx="4673837" cy="257971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7208507-8F31-429D-AF65-4750F888B3F0}"/>
                </a:ext>
              </a:extLst>
            </p:cNvPr>
            <p:cNvGrpSpPr/>
            <p:nvPr/>
          </p:nvGrpSpPr>
          <p:grpSpPr>
            <a:xfrm>
              <a:off x="4365063" y="2893056"/>
              <a:ext cx="4673837" cy="2579717"/>
              <a:chOff x="524931" y="3522135"/>
              <a:chExt cx="4673837" cy="2579717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44498DCE-2E6F-4E36-B9D3-AB685B781525}"/>
                  </a:ext>
                </a:extLst>
              </p:cNvPr>
              <p:cNvGrpSpPr/>
              <p:nvPr/>
            </p:nvGrpSpPr>
            <p:grpSpPr>
              <a:xfrm>
                <a:off x="524931" y="3913546"/>
                <a:ext cx="4673837" cy="2188306"/>
                <a:chOff x="1015125" y="4060309"/>
                <a:chExt cx="4673837" cy="2188306"/>
              </a:xfrm>
            </p:grpSpPr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98C238FE-250C-4E33-9B18-F522EC5549E2}"/>
                    </a:ext>
                  </a:extLst>
                </p:cNvPr>
                <p:cNvSpPr/>
                <p:nvPr/>
              </p:nvSpPr>
              <p:spPr>
                <a:xfrm>
                  <a:off x="2441606" y="5699975"/>
                  <a:ext cx="1737360" cy="548640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bg1">
                          <a:lumMod val="50000"/>
                        </a:schemeClr>
                      </a:solidFill>
                    </a:rPr>
                    <a:t>Summer</a:t>
                  </a:r>
                </a:p>
                <a:p>
                  <a:pPr algn="ctr"/>
                  <a:r>
                    <a:rPr lang="en-US" sz="16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+0.1 in/decade</a:t>
                  </a:r>
                </a:p>
              </p:txBody>
            </p:sp>
            <p:sp>
              <p:nvSpPr>
                <p:cNvPr id="26" name="Rectangle: Rounded Corners 25">
                  <a:extLst>
                    <a:ext uri="{FF2B5EF4-FFF2-40B4-BE49-F238E27FC236}">
                      <a16:creationId xmlns:a16="http://schemas.microsoft.com/office/drawing/2014/main" id="{64DB0780-C230-48AB-AF59-6A5F21D6E83B}"/>
                    </a:ext>
                  </a:extLst>
                </p:cNvPr>
                <p:cNvSpPr/>
                <p:nvPr/>
              </p:nvSpPr>
              <p:spPr>
                <a:xfrm>
                  <a:off x="3951602" y="4961276"/>
                  <a:ext cx="1737360" cy="548640"/>
                </a:xfrm>
                <a:prstGeom prst="roundRect">
                  <a:avLst/>
                </a:prstGeom>
                <a:solidFill>
                  <a:schemeClr val="accent3"/>
                </a:solidFill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bg1">
                          <a:lumMod val="50000"/>
                        </a:schemeClr>
                      </a:solidFill>
                    </a:rPr>
                    <a:t>Spring</a:t>
                  </a:r>
                </a:p>
                <a:p>
                  <a:pPr algn="ctr"/>
                  <a:r>
                    <a:rPr lang="en-US" sz="16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+0.4 in/decade</a:t>
                  </a:r>
                </a:p>
              </p:txBody>
            </p:sp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id="{B142F2BE-3448-47EB-8A70-334E7029419E}"/>
                    </a:ext>
                  </a:extLst>
                </p:cNvPr>
                <p:cNvSpPr/>
                <p:nvPr/>
              </p:nvSpPr>
              <p:spPr>
                <a:xfrm>
                  <a:off x="2441606" y="4060309"/>
                  <a:ext cx="1737360" cy="548640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bg1">
                          <a:lumMod val="50000"/>
                        </a:schemeClr>
                      </a:solidFill>
                    </a:rPr>
                    <a:t>Winter</a:t>
                  </a:r>
                </a:p>
                <a:p>
                  <a:pPr algn="ctr"/>
                  <a:r>
                    <a:rPr lang="en-US" sz="16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+0.2 in/decade</a:t>
                  </a:r>
                </a:p>
              </p:txBody>
            </p:sp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6E2EEA4D-2E46-4571-9E5F-315F2C6CD8B8}"/>
                    </a:ext>
                  </a:extLst>
                </p:cNvPr>
                <p:cNvSpPr/>
                <p:nvPr/>
              </p:nvSpPr>
              <p:spPr>
                <a:xfrm>
                  <a:off x="1015125" y="4961276"/>
                  <a:ext cx="1737360" cy="548640"/>
                </a:xfrm>
                <a:prstGeom prst="roundRect">
                  <a:avLst/>
                </a:prstGeom>
                <a:solidFill>
                  <a:schemeClr val="bg1">
                    <a:lumMod val="60000"/>
                    <a:lumOff val="40000"/>
                  </a:schemeClr>
                </a:solidFill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bg1">
                          <a:lumMod val="50000"/>
                        </a:schemeClr>
                      </a:solidFill>
                    </a:rPr>
                    <a:t>Fall</a:t>
                  </a:r>
                </a:p>
                <a:p>
                  <a:pPr algn="ctr"/>
                  <a:r>
                    <a:rPr lang="en-US" sz="16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+0.4 in/decade</a:t>
                  </a:r>
                </a:p>
              </p:txBody>
            </p:sp>
            <p:sp>
              <p:nvSpPr>
                <p:cNvPr id="29" name="Arrow: Bent 28">
                  <a:extLst>
                    <a:ext uri="{FF2B5EF4-FFF2-40B4-BE49-F238E27FC236}">
                      <a16:creationId xmlns:a16="http://schemas.microsoft.com/office/drawing/2014/main" id="{D574FEA6-2245-4F0C-B546-357A5AC4DF00}"/>
                    </a:ext>
                  </a:extLst>
                </p:cNvPr>
                <p:cNvSpPr/>
                <p:nvPr/>
              </p:nvSpPr>
              <p:spPr>
                <a:xfrm rot="5400000">
                  <a:off x="4346026" y="4236848"/>
                  <a:ext cx="536028" cy="532712"/>
                </a:xfrm>
                <a:prstGeom prst="bentArrow">
                  <a:avLst>
                    <a:gd name="adj1" fmla="val 25000"/>
                    <a:gd name="adj2" fmla="val 25000"/>
                    <a:gd name="adj3" fmla="val 25000"/>
                    <a:gd name="adj4" fmla="val 61507"/>
                  </a:avLst>
                </a:prstGeom>
                <a:solidFill>
                  <a:schemeClr val="bg2"/>
                </a:solidFill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Arrow: Bent 29">
                  <a:extLst>
                    <a:ext uri="{FF2B5EF4-FFF2-40B4-BE49-F238E27FC236}">
                      <a16:creationId xmlns:a16="http://schemas.microsoft.com/office/drawing/2014/main" id="{F2073338-8475-46A7-A872-3FDB6F676668}"/>
                    </a:ext>
                  </a:extLst>
                </p:cNvPr>
                <p:cNvSpPr/>
                <p:nvPr/>
              </p:nvSpPr>
              <p:spPr>
                <a:xfrm rot="10800000">
                  <a:off x="4344368" y="5699974"/>
                  <a:ext cx="536028" cy="532712"/>
                </a:xfrm>
                <a:prstGeom prst="bentArrow">
                  <a:avLst>
                    <a:gd name="adj1" fmla="val 25000"/>
                    <a:gd name="adj2" fmla="val 25000"/>
                    <a:gd name="adj3" fmla="val 25000"/>
                    <a:gd name="adj4" fmla="val 61507"/>
                  </a:avLst>
                </a:prstGeom>
                <a:solidFill>
                  <a:schemeClr val="bg2"/>
                </a:solidFill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Arrow: Bent 30">
                  <a:extLst>
                    <a:ext uri="{FF2B5EF4-FFF2-40B4-BE49-F238E27FC236}">
                      <a16:creationId xmlns:a16="http://schemas.microsoft.com/office/drawing/2014/main" id="{79663026-930A-4B04-97D5-B036990C20F0}"/>
                    </a:ext>
                  </a:extLst>
                </p:cNvPr>
                <p:cNvSpPr/>
                <p:nvPr/>
              </p:nvSpPr>
              <p:spPr>
                <a:xfrm>
                  <a:off x="1709760" y="4238506"/>
                  <a:ext cx="536028" cy="532712"/>
                </a:xfrm>
                <a:prstGeom prst="bentArrow">
                  <a:avLst>
                    <a:gd name="adj1" fmla="val 25000"/>
                    <a:gd name="adj2" fmla="val 25000"/>
                    <a:gd name="adj3" fmla="val 25000"/>
                    <a:gd name="adj4" fmla="val 61507"/>
                  </a:avLst>
                </a:prstGeom>
                <a:solidFill>
                  <a:schemeClr val="bg2"/>
                </a:solidFill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Arrow: Bent 31">
                  <a:extLst>
                    <a:ext uri="{FF2B5EF4-FFF2-40B4-BE49-F238E27FC236}">
                      <a16:creationId xmlns:a16="http://schemas.microsoft.com/office/drawing/2014/main" id="{5B3C03E8-D4D0-4A7B-BDC8-90A5C6E0B0D7}"/>
                    </a:ext>
                  </a:extLst>
                </p:cNvPr>
                <p:cNvSpPr/>
                <p:nvPr/>
              </p:nvSpPr>
              <p:spPr>
                <a:xfrm rot="16200000">
                  <a:off x="1711418" y="5701632"/>
                  <a:ext cx="536028" cy="532712"/>
                </a:xfrm>
                <a:prstGeom prst="bentArrow">
                  <a:avLst>
                    <a:gd name="adj1" fmla="val 25000"/>
                    <a:gd name="adj2" fmla="val 25000"/>
                    <a:gd name="adj3" fmla="val 25000"/>
                    <a:gd name="adj4" fmla="val 61507"/>
                  </a:avLst>
                </a:prstGeom>
                <a:solidFill>
                  <a:schemeClr val="bg2"/>
                </a:solidFill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0AC3D0A-F96D-43B3-BE58-926A2745D89F}"/>
                  </a:ext>
                </a:extLst>
              </p:cNvPr>
              <p:cNvSpPr txBox="1"/>
              <p:nvPr/>
            </p:nvSpPr>
            <p:spPr>
              <a:xfrm>
                <a:off x="2037409" y="3522135"/>
                <a:ext cx="1582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Precipitation</a:t>
                </a:r>
              </a:p>
            </p:txBody>
          </p:sp>
        </p:grpSp>
        <p:pic>
          <p:nvPicPr>
            <p:cNvPr id="37" name="Graphic 36" descr="Rain">
              <a:extLst>
                <a:ext uri="{FF2B5EF4-FFF2-40B4-BE49-F238E27FC236}">
                  <a16:creationId xmlns:a16="http://schemas.microsoft.com/office/drawing/2014/main" id="{25F7904B-5E76-4066-8244-A61800DA1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189474" y="3921420"/>
              <a:ext cx="914400" cy="91440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3DC58A4-C750-4B66-BCFD-7A2DECC4BE94}"/>
              </a:ext>
            </a:extLst>
          </p:cNvPr>
          <p:cNvSpPr txBox="1"/>
          <p:nvPr/>
        </p:nvSpPr>
        <p:spPr>
          <a:xfrm>
            <a:off x="4311803" y="6218438"/>
            <a:ext cx="29754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Source: NOAA</a:t>
            </a:r>
          </a:p>
          <a:p>
            <a:r>
              <a:rPr lang="en-US" sz="1100" dirty="0"/>
              <a:t>www.ncdc.noaa.gov/cag/national/time-series</a:t>
            </a:r>
          </a:p>
        </p:txBody>
      </p:sp>
    </p:spTree>
    <p:extLst>
      <p:ext uri="{BB962C8B-B14F-4D97-AF65-F5344CB8AC3E}">
        <p14:creationId xmlns:p14="http://schemas.microsoft.com/office/powerpoint/2010/main" val="136850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5BB3E82-1734-416E-BE26-026C1EF8700F}"/>
              </a:ext>
            </a:extLst>
          </p:cNvPr>
          <p:cNvSpPr txBox="1"/>
          <p:nvPr/>
        </p:nvSpPr>
        <p:spPr>
          <a:xfrm>
            <a:off x="238766" y="4369135"/>
            <a:ext cx="2416511" cy="1323439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000" dirty="0"/>
              <a:t>61 models from 27 groups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000" dirty="0"/>
              <a:t>Only some have been downscaled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7F182B-592A-4D29-AEBD-5E54CE970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Overview of Climate Projections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8F36E0-2729-41B7-B7EB-775F0882B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86" y="6101852"/>
            <a:ext cx="731520" cy="585215"/>
          </a:xfrm>
          <a:prstGeom prst="rect">
            <a:avLst/>
          </a:prstGeom>
        </p:spPr>
      </p:pic>
      <p:pic>
        <p:nvPicPr>
          <p:cNvPr id="2050" name="Picture 2" descr="Schematic for Global Atmospheric Model">
            <a:extLst>
              <a:ext uri="{FF2B5EF4-FFF2-40B4-BE49-F238E27FC236}">
                <a16:creationId xmlns:a16="http://schemas.microsoft.com/office/drawing/2014/main" id="{6B7025CB-011B-481A-8326-DFF86F060A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" r="1740"/>
          <a:stretch/>
        </p:blipFill>
        <p:spPr bwMode="auto">
          <a:xfrm>
            <a:off x="2570481" y="1706879"/>
            <a:ext cx="5054016" cy="479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4DBFC56-45CD-45B8-A5D5-02AFD61574EB}"/>
              </a:ext>
            </a:extLst>
          </p:cNvPr>
          <p:cNvGrpSpPr/>
          <p:nvPr/>
        </p:nvGrpSpPr>
        <p:grpSpPr>
          <a:xfrm>
            <a:off x="6362238" y="4738468"/>
            <a:ext cx="2556068" cy="1662332"/>
            <a:chOff x="2047240" y="4064812"/>
            <a:chExt cx="2702560" cy="1757603"/>
          </a:xfrm>
        </p:grpSpPr>
        <p:pic>
          <p:nvPicPr>
            <p:cNvPr id="6" name="Graphic 5" descr="Computer">
              <a:extLst>
                <a:ext uri="{FF2B5EF4-FFF2-40B4-BE49-F238E27FC236}">
                  <a16:creationId xmlns:a16="http://schemas.microsoft.com/office/drawing/2014/main" id="{7F0155DE-8188-4FFB-BBF7-66568497C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14320" y="4654015"/>
              <a:ext cx="1168400" cy="1168400"/>
            </a:xfrm>
            <a:prstGeom prst="rect">
              <a:avLst/>
            </a:prstGeom>
          </p:spPr>
        </p:pic>
        <p:pic>
          <p:nvPicPr>
            <p:cNvPr id="9" name="Graphic 8" descr="Computer">
              <a:extLst>
                <a:ext uri="{FF2B5EF4-FFF2-40B4-BE49-F238E27FC236}">
                  <a16:creationId xmlns:a16="http://schemas.microsoft.com/office/drawing/2014/main" id="{90C57113-0EAC-4571-B49A-38CACA0E6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62774" y="4214296"/>
              <a:ext cx="640080" cy="640080"/>
            </a:xfrm>
            <a:prstGeom prst="rect">
              <a:avLst/>
            </a:prstGeom>
          </p:spPr>
        </p:pic>
        <p:pic>
          <p:nvPicPr>
            <p:cNvPr id="10" name="Graphic 9" descr="Computer">
              <a:extLst>
                <a:ext uri="{FF2B5EF4-FFF2-40B4-BE49-F238E27FC236}">
                  <a16:creationId xmlns:a16="http://schemas.microsoft.com/office/drawing/2014/main" id="{44450F14-AD8C-4557-970A-96B68869B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47240" y="4775200"/>
              <a:ext cx="640080" cy="640080"/>
            </a:xfrm>
            <a:prstGeom prst="rect">
              <a:avLst/>
            </a:prstGeom>
          </p:spPr>
        </p:pic>
        <p:pic>
          <p:nvPicPr>
            <p:cNvPr id="11" name="Graphic 10" descr="Computer">
              <a:extLst>
                <a:ext uri="{FF2B5EF4-FFF2-40B4-BE49-F238E27FC236}">
                  <a16:creationId xmlns:a16="http://schemas.microsoft.com/office/drawing/2014/main" id="{0FA48AF6-AA03-4002-9E87-C94ACF7E8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09720" y="4776171"/>
              <a:ext cx="640080" cy="640080"/>
            </a:xfrm>
            <a:prstGeom prst="rect">
              <a:avLst/>
            </a:prstGeom>
          </p:spPr>
        </p:pic>
        <p:pic>
          <p:nvPicPr>
            <p:cNvPr id="12" name="Graphic 11" descr="Computer">
              <a:extLst>
                <a:ext uri="{FF2B5EF4-FFF2-40B4-BE49-F238E27FC236}">
                  <a16:creationId xmlns:a16="http://schemas.microsoft.com/office/drawing/2014/main" id="{7E5EB4F8-4E73-4EC3-968D-CDF57EEFF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73400" y="4064812"/>
              <a:ext cx="640080" cy="640080"/>
            </a:xfrm>
            <a:prstGeom prst="rect">
              <a:avLst/>
            </a:prstGeom>
          </p:spPr>
        </p:pic>
        <p:pic>
          <p:nvPicPr>
            <p:cNvPr id="13" name="Graphic 12" descr="Computer">
              <a:extLst>
                <a:ext uri="{FF2B5EF4-FFF2-40B4-BE49-F238E27FC236}">
                  <a16:creationId xmlns:a16="http://schemas.microsoft.com/office/drawing/2014/main" id="{BDE73DB2-B7D3-4897-98CB-967325AC3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94186" y="4214296"/>
              <a:ext cx="640080" cy="64008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6FC67B1-A9BD-4B75-9843-0AB13A30171C}"/>
              </a:ext>
            </a:extLst>
          </p:cNvPr>
          <p:cNvSpPr txBox="1"/>
          <p:nvPr/>
        </p:nvSpPr>
        <p:spPr>
          <a:xfrm>
            <a:off x="2570481" y="6456234"/>
            <a:ext cx="4856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Image Source: NOAA https://celebrating200years.noaa.gov/breakthroughs/climate_model/modeling_schematic.html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CD8E91-8325-4563-BBF9-2C94E4901C7D}"/>
              </a:ext>
            </a:extLst>
          </p:cNvPr>
          <p:cNvSpPr txBox="1"/>
          <p:nvPr/>
        </p:nvSpPr>
        <p:spPr>
          <a:xfrm>
            <a:off x="238767" y="1921253"/>
            <a:ext cx="25388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Computer-based simulations using mathematical formulas to re-create the physical processes</a:t>
            </a:r>
          </a:p>
        </p:txBody>
      </p:sp>
    </p:spTree>
    <p:extLst>
      <p:ext uri="{BB962C8B-B14F-4D97-AF65-F5344CB8AC3E}">
        <p14:creationId xmlns:p14="http://schemas.microsoft.com/office/powerpoint/2010/main" val="200280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A4859-DFA1-40A6-B42D-CB96BF677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Downscaling Climate Projections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ED79F-8A15-4277-83F4-8FE5B5081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0714" y="2003461"/>
            <a:ext cx="6376086" cy="412270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Spatial scale of GCMs are large </a:t>
            </a:r>
            <a:r>
              <a:rPr lang="en-US" sz="2400" dirty="0"/>
              <a:t>(~2 °Lat/Lon)</a:t>
            </a:r>
            <a:endParaRPr lang="en-US" dirty="0"/>
          </a:p>
          <a:p>
            <a:r>
              <a:rPr lang="en-US" dirty="0"/>
              <a:t>Statistical techniques used to estimate values at finer scales </a:t>
            </a:r>
            <a:r>
              <a:rPr lang="en-US" sz="2400" dirty="0"/>
              <a:t>(½ – 8 miles)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Several methods in practice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Each have advantages/limitations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Use observations to relate broader trends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ED424-319A-4D81-8440-BD69DE681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86" y="6101852"/>
            <a:ext cx="731520" cy="585215"/>
          </a:xfrm>
          <a:prstGeom prst="rect">
            <a:avLst/>
          </a:prstGeom>
        </p:spPr>
      </p:pic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A955D399-B0A3-4CF7-ACCF-6FD4FE765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70" y="2181137"/>
            <a:ext cx="1836174" cy="1828800"/>
          </a:xfrm>
          <a:prstGeom prst="rect">
            <a:avLst/>
          </a:prstGeom>
        </p:spPr>
      </p:pic>
      <p:pic>
        <p:nvPicPr>
          <p:cNvPr id="13" name="Picture 12" descr="A picture containing crossword puzzle&#10;&#10;Description automatically generated">
            <a:extLst>
              <a:ext uri="{FF2B5EF4-FFF2-40B4-BE49-F238E27FC236}">
                <a16:creationId xmlns:a16="http://schemas.microsoft.com/office/drawing/2014/main" id="{EE30C0AA-0DB9-479A-BA03-673490F280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70" y="410634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0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11427-720D-43BE-9217-BDACD64A2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RPA 2020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1D26E-F1F9-4570-82CE-099FDCC1D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Mandated by Resources Planning Act </a:t>
            </a:r>
            <a:r>
              <a:rPr lang="en-US" sz="2400" dirty="0"/>
              <a:t>(RPA)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Reports status &amp; trends of the Nation's renewable resources on all forests and rangelands</a:t>
            </a:r>
          </a:p>
          <a:p>
            <a:r>
              <a:rPr lang="en-US" dirty="0"/>
              <a:t>Historic climate observations</a:t>
            </a:r>
          </a:p>
          <a:p>
            <a:r>
              <a:rPr lang="en-US" dirty="0"/>
              <a:t>5 climate models</a:t>
            </a:r>
          </a:p>
          <a:p>
            <a:r>
              <a:rPr lang="en-US" dirty="0"/>
              <a:t>2 potential trajectories</a:t>
            </a:r>
          </a:p>
          <a:p>
            <a:r>
              <a:rPr lang="en-US" dirty="0"/>
              <a:t>9 climate variables</a:t>
            </a:r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</a:rPr>
              <a:t>   www</a:t>
            </a:r>
            <a:r>
              <a:rPr lang="en-US" dirty="0">
                <a:solidFill>
                  <a:srgbClr val="0070C0"/>
                </a:solidFill>
              </a:rPr>
              <a:t>.fs.fed.us/research/rpa/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24D310-042D-494E-9EF2-6C8ECFCEB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86" y="6101852"/>
            <a:ext cx="731520" cy="58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73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BB3F11E-BE15-4CD0-9049-C0DFCEC55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83" y="1784091"/>
            <a:ext cx="8129016" cy="42153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B11427-720D-43BE-9217-BDACD64A2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RPA 2020 Assessment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24D310-042D-494E-9EF2-6C8ECFCEB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86" y="6101852"/>
            <a:ext cx="731520" cy="5852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F6F247-C43D-4A60-92D3-7D2D155260D3}"/>
              </a:ext>
            </a:extLst>
          </p:cNvPr>
          <p:cNvSpPr txBox="1"/>
          <p:nvPr/>
        </p:nvSpPr>
        <p:spPr>
          <a:xfrm>
            <a:off x="1490597" y="5042286"/>
            <a:ext cx="626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</a:rPr>
              <a:t>Obs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197361-7E89-4500-9D2E-16377B3D2B8E}"/>
              </a:ext>
            </a:extLst>
          </p:cNvPr>
          <p:cNvSpPr txBox="1"/>
          <p:nvPr/>
        </p:nvSpPr>
        <p:spPr>
          <a:xfrm>
            <a:off x="2104373" y="5042286"/>
            <a:ext cx="578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HAD45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D97D20-7562-44E1-BFDD-A799981F499E}"/>
              </a:ext>
            </a:extLst>
          </p:cNvPr>
          <p:cNvSpPr txBox="1"/>
          <p:nvPr/>
        </p:nvSpPr>
        <p:spPr>
          <a:xfrm>
            <a:off x="2743201" y="5042286"/>
            <a:ext cx="595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HAD85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1B7AAE-F167-4D43-87FC-1C516AAFAC83}"/>
              </a:ext>
            </a:extLst>
          </p:cNvPr>
          <p:cNvSpPr txBox="1"/>
          <p:nvPr/>
        </p:nvSpPr>
        <p:spPr>
          <a:xfrm>
            <a:off x="3382029" y="5042286"/>
            <a:ext cx="560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MRI45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911105-6079-4EBD-931F-2D027E095112}"/>
              </a:ext>
            </a:extLst>
          </p:cNvPr>
          <p:cNvSpPr txBox="1"/>
          <p:nvPr/>
        </p:nvSpPr>
        <p:spPr>
          <a:xfrm>
            <a:off x="4045909" y="5042286"/>
            <a:ext cx="52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MRI85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5E1D9F-3120-4BC1-BC45-5EA7FCCA347E}"/>
              </a:ext>
            </a:extLst>
          </p:cNvPr>
          <p:cNvSpPr txBox="1"/>
          <p:nvPr/>
        </p:nvSpPr>
        <p:spPr>
          <a:xfrm>
            <a:off x="4536768" y="5041549"/>
            <a:ext cx="798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CNRM45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9BDDA4-BAF0-4FE9-AB09-5D5C8FE136CC}"/>
              </a:ext>
            </a:extLst>
          </p:cNvPr>
          <p:cNvSpPr txBox="1"/>
          <p:nvPr/>
        </p:nvSpPr>
        <p:spPr>
          <a:xfrm>
            <a:off x="5175596" y="5041549"/>
            <a:ext cx="798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CNRM85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A81549-7F6C-4F1D-AF66-937B4820C9C4}"/>
              </a:ext>
            </a:extLst>
          </p:cNvPr>
          <p:cNvSpPr txBox="1"/>
          <p:nvPr/>
        </p:nvSpPr>
        <p:spPr>
          <a:xfrm>
            <a:off x="5901005" y="5041549"/>
            <a:ext cx="626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IPSL45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80885E-590B-43F6-854F-037FF87B3B49}"/>
              </a:ext>
            </a:extLst>
          </p:cNvPr>
          <p:cNvSpPr txBox="1"/>
          <p:nvPr/>
        </p:nvSpPr>
        <p:spPr>
          <a:xfrm>
            <a:off x="6527307" y="5041549"/>
            <a:ext cx="626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IPSL85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7922C2-272F-4581-8E9E-72E70B14B219}"/>
              </a:ext>
            </a:extLst>
          </p:cNvPr>
          <p:cNvSpPr txBox="1"/>
          <p:nvPr/>
        </p:nvSpPr>
        <p:spPr>
          <a:xfrm>
            <a:off x="7015418" y="5041549"/>
            <a:ext cx="912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NorESM45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A76341-C49C-49B0-9FDA-423209D52920}"/>
              </a:ext>
            </a:extLst>
          </p:cNvPr>
          <p:cNvSpPr txBox="1"/>
          <p:nvPr/>
        </p:nvSpPr>
        <p:spPr>
          <a:xfrm>
            <a:off x="7728301" y="5041561"/>
            <a:ext cx="856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NorESM85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B230A3A-3F82-4CBC-8B1D-E30CD8218B04}"/>
              </a:ext>
            </a:extLst>
          </p:cNvPr>
          <p:cNvGrpSpPr/>
          <p:nvPr/>
        </p:nvGrpSpPr>
        <p:grpSpPr>
          <a:xfrm>
            <a:off x="2162114" y="1847618"/>
            <a:ext cx="1041600" cy="2166712"/>
            <a:chOff x="2162114" y="1847618"/>
            <a:chExt cx="1041600" cy="216671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523B28D-9161-41E9-B2D0-1DCD02D0BB65}"/>
                </a:ext>
              </a:extLst>
            </p:cNvPr>
            <p:cNvSpPr/>
            <p:nvPr/>
          </p:nvSpPr>
          <p:spPr>
            <a:xfrm>
              <a:off x="2162114" y="2231852"/>
              <a:ext cx="1041600" cy="1782478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44645F-D8B2-48C8-A5AE-1FF4E222496B}"/>
                </a:ext>
              </a:extLst>
            </p:cNvPr>
            <p:cNvSpPr txBox="1"/>
            <p:nvPr/>
          </p:nvSpPr>
          <p:spPr>
            <a:xfrm>
              <a:off x="2393643" y="1847618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9A0000"/>
                  </a:solidFill>
                </a:rPr>
                <a:t>Hot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306C4F6-77E7-4022-AE4E-9E314AA00DD1}"/>
              </a:ext>
            </a:extLst>
          </p:cNvPr>
          <p:cNvGrpSpPr/>
          <p:nvPr/>
        </p:nvGrpSpPr>
        <p:grpSpPr>
          <a:xfrm>
            <a:off x="5973818" y="2187477"/>
            <a:ext cx="1041600" cy="2163082"/>
            <a:chOff x="5973818" y="2187477"/>
            <a:chExt cx="1041600" cy="216308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C3BE20D-421C-4AF7-896D-9E5868E0EFF8}"/>
                </a:ext>
              </a:extLst>
            </p:cNvPr>
            <p:cNvSpPr/>
            <p:nvPr/>
          </p:nvSpPr>
          <p:spPr>
            <a:xfrm>
              <a:off x="5973818" y="2568081"/>
              <a:ext cx="1041600" cy="1782478"/>
            </a:xfrm>
            <a:prstGeom prst="rect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1BD7A46-2275-4A40-808E-CECDDA213AF3}"/>
                </a:ext>
              </a:extLst>
            </p:cNvPr>
            <p:cNvSpPr txBox="1"/>
            <p:nvPr/>
          </p:nvSpPr>
          <p:spPr>
            <a:xfrm>
              <a:off x="6098804" y="2187477"/>
              <a:ext cx="791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Warm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625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11427-720D-43BE-9217-BDACD64A2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RPA 2020 Assessment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24D310-042D-494E-9EF2-6C8ECFCEB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86" y="6101852"/>
            <a:ext cx="731520" cy="5852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8AE36B-CD13-46AC-A74C-181ED261F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86" y="1784091"/>
            <a:ext cx="8130629" cy="42134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F6F247-C43D-4A60-92D3-7D2D155260D3}"/>
              </a:ext>
            </a:extLst>
          </p:cNvPr>
          <p:cNvSpPr txBox="1"/>
          <p:nvPr/>
        </p:nvSpPr>
        <p:spPr>
          <a:xfrm>
            <a:off x="1490597" y="5042286"/>
            <a:ext cx="626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</a:rPr>
              <a:t>Obs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197361-7E89-4500-9D2E-16377B3D2B8E}"/>
              </a:ext>
            </a:extLst>
          </p:cNvPr>
          <p:cNvSpPr txBox="1"/>
          <p:nvPr/>
        </p:nvSpPr>
        <p:spPr>
          <a:xfrm>
            <a:off x="2104373" y="5042286"/>
            <a:ext cx="578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HAD45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D97D20-7562-44E1-BFDD-A799981F499E}"/>
              </a:ext>
            </a:extLst>
          </p:cNvPr>
          <p:cNvSpPr txBox="1"/>
          <p:nvPr/>
        </p:nvSpPr>
        <p:spPr>
          <a:xfrm>
            <a:off x="2743201" y="5042286"/>
            <a:ext cx="595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HAD85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1B7AAE-F167-4D43-87FC-1C516AAFAC83}"/>
              </a:ext>
            </a:extLst>
          </p:cNvPr>
          <p:cNvSpPr txBox="1"/>
          <p:nvPr/>
        </p:nvSpPr>
        <p:spPr>
          <a:xfrm>
            <a:off x="3382029" y="5042286"/>
            <a:ext cx="560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MRI45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911105-6079-4EBD-931F-2D027E095112}"/>
              </a:ext>
            </a:extLst>
          </p:cNvPr>
          <p:cNvSpPr txBox="1"/>
          <p:nvPr/>
        </p:nvSpPr>
        <p:spPr>
          <a:xfrm>
            <a:off x="4045909" y="5042286"/>
            <a:ext cx="52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MRI85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5E1D9F-3120-4BC1-BC45-5EA7FCCA347E}"/>
              </a:ext>
            </a:extLst>
          </p:cNvPr>
          <p:cNvSpPr txBox="1"/>
          <p:nvPr/>
        </p:nvSpPr>
        <p:spPr>
          <a:xfrm>
            <a:off x="4536768" y="5041549"/>
            <a:ext cx="798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CNRM45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9BDDA4-BAF0-4FE9-AB09-5D5C8FE136CC}"/>
              </a:ext>
            </a:extLst>
          </p:cNvPr>
          <p:cNvSpPr txBox="1"/>
          <p:nvPr/>
        </p:nvSpPr>
        <p:spPr>
          <a:xfrm>
            <a:off x="5175596" y="5041549"/>
            <a:ext cx="798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CNRM85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A81549-7F6C-4F1D-AF66-937B4820C9C4}"/>
              </a:ext>
            </a:extLst>
          </p:cNvPr>
          <p:cNvSpPr txBox="1"/>
          <p:nvPr/>
        </p:nvSpPr>
        <p:spPr>
          <a:xfrm>
            <a:off x="5901005" y="5041549"/>
            <a:ext cx="626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IPSL45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80885E-590B-43F6-854F-037FF87B3B49}"/>
              </a:ext>
            </a:extLst>
          </p:cNvPr>
          <p:cNvSpPr txBox="1"/>
          <p:nvPr/>
        </p:nvSpPr>
        <p:spPr>
          <a:xfrm>
            <a:off x="6527307" y="5041549"/>
            <a:ext cx="626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IPSL85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7922C2-272F-4581-8E9E-72E70B14B219}"/>
              </a:ext>
            </a:extLst>
          </p:cNvPr>
          <p:cNvSpPr txBox="1"/>
          <p:nvPr/>
        </p:nvSpPr>
        <p:spPr>
          <a:xfrm>
            <a:off x="7015418" y="5041549"/>
            <a:ext cx="912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NorESM45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A76341-C49C-49B0-9FDA-423209D52920}"/>
              </a:ext>
            </a:extLst>
          </p:cNvPr>
          <p:cNvSpPr txBox="1"/>
          <p:nvPr/>
        </p:nvSpPr>
        <p:spPr>
          <a:xfrm>
            <a:off x="7728301" y="5041561"/>
            <a:ext cx="856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NorESM85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45D995-71B5-49D3-B396-54660E2BC43E}"/>
              </a:ext>
            </a:extLst>
          </p:cNvPr>
          <p:cNvGrpSpPr/>
          <p:nvPr/>
        </p:nvGrpSpPr>
        <p:grpSpPr>
          <a:xfrm>
            <a:off x="5973818" y="2549233"/>
            <a:ext cx="1041600" cy="2387960"/>
            <a:chOff x="5973818" y="2549233"/>
            <a:chExt cx="1041600" cy="23879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9EA76FF-FDBA-400C-A832-DA7013DF7FDF}"/>
                </a:ext>
              </a:extLst>
            </p:cNvPr>
            <p:cNvSpPr/>
            <p:nvPr/>
          </p:nvSpPr>
          <p:spPr>
            <a:xfrm>
              <a:off x="5973818" y="2918565"/>
              <a:ext cx="1041600" cy="2018628"/>
            </a:xfrm>
            <a:prstGeom prst="rect">
              <a:avLst/>
            </a:prstGeom>
            <a:noFill/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567220C-1EC4-4E29-B4D8-31D56E9E8721}"/>
                </a:ext>
              </a:extLst>
            </p:cNvPr>
            <p:cNvSpPr txBox="1"/>
            <p:nvPr/>
          </p:nvSpPr>
          <p:spPr>
            <a:xfrm>
              <a:off x="6200747" y="2549233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Dry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3CF8E48-61DC-4F1E-8B0D-E64B0EB2421A}"/>
              </a:ext>
            </a:extLst>
          </p:cNvPr>
          <p:cNvGrpSpPr/>
          <p:nvPr/>
        </p:nvGrpSpPr>
        <p:grpSpPr>
          <a:xfrm>
            <a:off x="2162114" y="2214267"/>
            <a:ext cx="1041600" cy="2130656"/>
            <a:chOff x="2162114" y="2214267"/>
            <a:chExt cx="1041600" cy="213065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D46C611-6C3A-4FA0-918E-E0DC80D90DFD}"/>
                </a:ext>
              </a:extLst>
            </p:cNvPr>
            <p:cNvSpPr/>
            <p:nvPr/>
          </p:nvSpPr>
          <p:spPr>
            <a:xfrm>
              <a:off x="2162114" y="2562445"/>
              <a:ext cx="1041600" cy="1782478"/>
            </a:xfrm>
            <a:prstGeom prst="rect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A01EE3F-22A7-4434-916F-78F9268476B7}"/>
                </a:ext>
              </a:extLst>
            </p:cNvPr>
            <p:cNvSpPr txBox="1"/>
            <p:nvPr/>
          </p:nvSpPr>
          <p:spPr>
            <a:xfrm>
              <a:off x="2393643" y="2214267"/>
              <a:ext cx="590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Wet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457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SDA">
  <a:themeElements>
    <a:clrScheme name="Custom 1">
      <a:dk1>
        <a:srgbClr val="69402E"/>
      </a:dk1>
      <a:lt1>
        <a:srgbClr val="F3D072"/>
      </a:lt1>
      <a:dk2>
        <a:srgbClr val="505239"/>
      </a:dk2>
      <a:lt2>
        <a:srgbClr val="6495B1"/>
      </a:lt2>
      <a:accent1>
        <a:srgbClr val="416AA9"/>
      </a:accent1>
      <a:accent2>
        <a:srgbClr val="E5EEEB"/>
      </a:accent2>
      <a:accent3>
        <a:srgbClr val="E1E6B3"/>
      </a:accent3>
      <a:accent4>
        <a:srgbClr val="69402E"/>
      </a:accent4>
      <a:accent5>
        <a:srgbClr val="F3D072"/>
      </a:accent5>
      <a:accent6>
        <a:srgbClr val="FBF9C8"/>
      </a:accent6>
      <a:hlink>
        <a:srgbClr val="6495B1"/>
      </a:hlink>
      <a:folHlink>
        <a:srgbClr val="E5EE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SDA" id="{35355F1B-21FC-4B5A-9586-822C69D2E533}" vid="{A9D96B3D-049D-4A2A-BCE7-FBC66CE10F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2387</TotalTime>
  <Words>945</Words>
  <Application>Microsoft Office PowerPoint</Application>
  <PresentationFormat>On-screen Show (4:3)</PresentationFormat>
  <Paragraphs>299</Paragraphs>
  <Slides>32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Courier New</vt:lpstr>
      <vt:lpstr>Helvetica</vt:lpstr>
      <vt:lpstr>Tahoma</vt:lpstr>
      <vt:lpstr>USDA</vt:lpstr>
      <vt:lpstr>PowerPoint Presentation</vt:lpstr>
      <vt:lpstr>Southeast Michigan Council of Governments</vt:lpstr>
      <vt:lpstr>Land Cover/Use</vt:lpstr>
      <vt:lpstr>Observed Trends (1960-2019)</vt:lpstr>
      <vt:lpstr>Overview of Climate Projections</vt:lpstr>
      <vt:lpstr>Downscaling Climate Projections</vt:lpstr>
      <vt:lpstr>RPA 2020 Assessment</vt:lpstr>
      <vt:lpstr>RPA 2020 Assessment</vt:lpstr>
      <vt:lpstr>RPA 2020 Assessment</vt:lpstr>
      <vt:lpstr>Climate Projections</vt:lpstr>
      <vt:lpstr>Words of Caution</vt:lpstr>
      <vt:lpstr>Climate Indices</vt:lpstr>
      <vt:lpstr>Precipitation Trends - SEMCOG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Precipitation Trends - SEMCOG</vt:lpstr>
      <vt:lpstr>PowerPoint Presentation</vt:lpstr>
      <vt:lpstr>PowerPoint Presentation</vt:lpstr>
      <vt:lpstr>Temperature Trends - SEMCOG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Temperature Trends - SEMCOG</vt:lpstr>
      <vt:lpstr>PowerPoint Presentation</vt:lpstr>
      <vt:lpstr>PowerPoint Presentation</vt:lpstr>
      <vt:lpstr>Climate Projection Summaries Demo</vt:lpstr>
      <vt:lpstr>PowerPoint Presentation</vt:lpstr>
    </vt:vector>
  </TitlesOfParts>
  <Company>USDA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Peters, Matthew P -FS</dc:creator>
  <cp:lastModifiedBy>Peters, Matthew P -FS</cp:lastModifiedBy>
  <cp:revision>108</cp:revision>
  <dcterms:created xsi:type="dcterms:W3CDTF">2018-03-12T17:12:51Z</dcterms:created>
  <dcterms:modified xsi:type="dcterms:W3CDTF">2021-01-26T14:54:20Z</dcterms:modified>
</cp:coreProperties>
</file>